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562190-B408-40E3-94B9-620B6685A4BB}" type="datetimeFigureOut">
              <a:rPr lang="en-US" smtClean="0"/>
              <a:t>11/18/2018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78ACCC-D7E2-4215-A0ED-148799264F20}" type="slidenum">
              <a:rPr lang="en-US" smtClean="0"/>
              <a:t>‹#›</a:t>
            </a:fld>
            <a:endParaRPr lang="en-US"/>
          </a:p>
        </p:txBody>
      </p:sp>
    </p:spTree>
    <p:extLst>
      <p:ext uri="{BB962C8B-B14F-4D97-AF65-F5344CB8AC3E}">
        <p14:creationId xmlns:p14="http://schemas.microsoft.com/office/powerpoint/2010/main" val="1665321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29570EE7-C189-4563-8965-297D86759EED}" type="slidenum">
              <a:rPr lang="ar-IQ" smtClean="0"/>
              <a:t>5</a:t>
            </a:fld>
            <a:endParaRPr lang="ar-IQ"/>
          </a:p>
        </p:txBody>
      </p:sp>
    </p:spTree>
    <p:extLst>
      <p:ext uri="{BB962C8B-B14F-4D97-AF65-F5344CB8AC3E}">
        <p14:creationId xmlns:p14="http://schemas.microsoft.com/office/powerpoint/2010/main" val="2099756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C65CA7-7FEA-4EF3-A509-EB9A893F9A4C}"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81A308-3C2D-4316-9996-7F1FBD638389}" type="slidenum">
              <a:rPr lang="en-US" smtClean="0"/>
              <a:t>‹#›</a:t>
            </a:fld>
            <a:endParaRPr lang="en-US"/>
          </a:p>
        </p:txBody>
      </p:sp>
    </p:spTree>
    <p:extLst>
      <p:ext uri="{BB962C8B-B14F-4D97-AF65-F5344CB8AC3E}">
        <p14:creationId xmlns:p14="http://schemas.microsoft.com/office/powerpoint/2010/main" val="3995876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C65CA7-7FEA-4EF3-A509-EB9A893F9A4C}"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81A308-3C2D-4316-9996-7F1FBD638389}" type="slidenum">
              <a:rPr lang="en-US" smtClean="0"/>
              <a:t>‹#›</a:t>
            </a:fld>
            <a:endParaRPr lang="en-US"/>
          </a:p>
        </p:txBody>
      </p:sp>
    </p:spTree>
    <p:extLst>
      <p:ext uri="{BB962C8B-B14F-4D97-AF65-F5344CB8AC3E}">
        <p14:creationId xmlns:p14="http://schemas.microsoft.com/office/powerpoint/2010/main" val="1488269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C65CA7-7FEA-4EF3-A509-EB9A893F9A4C}"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81A308-3C2D-4316-9996-7F1FBD638389}" type="slidenum">
              <a:rPr lang="en-US" smtClean="0"/>
              <a:t>‹#›</a:t>
            </a:fld>
            <a:endParaRPr lang="en-US"/>
          </a:p>
        </p:txBody>
      </p:sp>
    </p:spTree>
    <p:extLst>
      <p:ext uri="{BB962C8B-B14F-4D97-AF65-F5344CB8AC3E}">
        <p14:creationId xmlns:p14="http://schemas.microsoft.com/office/powerpoint/2010/main" val="325111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C65CA7-7FEA-4EF3-A509-EB9A893F9A4C}"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81A308-3C2D-4316-9996-7F1FBD638389}" type="slidenum">
              <a:rPr lang="en-US" smtClean="0"/>
              <a:t>‹#›</a:t>
            </a:fld>
            <a:endParaRPr lang="en-US"/>
          </a:p>
        </p:txBody>
      </p:sp>
    </p:spTree>
    <p:extLst>
      <p:ext uri="{BB962C8B-B14F-4D97-AF65-F5344CB8AC3E}">
        <p14:creationId xmlns:p14="http://schemas.microsoft.com/office/powerpoint/2010/main" val="2029799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C65CA7-7FEA-4EF3-A509-EB9A893F9A4C}"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81A308-3C2D-4316-9996-7F1FBD638389}" type="slidenum">
              <a:rPr lang="en-US" smtClean="0"/>
              <a:t>‹#›</a:t>
            </a:fld>
            <a:endParaRPr lang="en-US"/>
          </a:p>
        </p:txBody>
      </p:sp>
    </p:spTree>
    <p:extLst>
      <p:ext uri="{BB962C8B-B14F-4D97-AF65-F5344CB8AC3E}">
        <p14:creationId xmlns:p14="http://schemas.microsoft.com/office/powerpoint/2010/main" val="43214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C65CA7-7FEA-4EF3-A509-EB9A893F9A4C}"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81A308-3C2D-4316-9996-7F1FBD638389}" type="slidenum">
              <a:rPr lang="en-US" smtClean="0"/>
              <a:t>‹#›</a:t>
            </a:fld>
            <a:endParaRPr lang="en-US"/>
          </a:p>
        </p:txBody>
      </p:sp>
    </p:spTree>
    <p:extLst>
      <p:ext uri="{BB962C8B-B14F-4D97-AF65-F5344CB8AC3E}">
        <p14:creationId xmlns:p14="http://schemas.microsoft.com/office/powerpoint/2010/main" val="2726707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C65CA7-7FEA-4EF3-A509-EB9A893F9A4C}" type="datetimeFigureOut">
              <a:rPr lang="en-US" smtClean="0"/>
              <a:t>11/18/2018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81A308-3C2D-4316-9996-7F1FBD638389}" type="slidenum">
              <a:rPr lang="en-US" smtClean="0"/>
              <a:t>‹#›</a:t>
            </a:fld>
            <a:endParaRPr lang="en-US"/>
          </a:p>
        </p:txBody>
      </p:sp>
    </p:spTree>
    <p:extLst>
      <p:ext uri="{BB962C8B-B14F-4D97-AF65-F5344CB8AC3E}">
        <p14:creationId xmlns:p14="http://schemas.microsoft.com/office/powerpoint/2010/main" val="162034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C65CA7-7FEA-4EF3-A509-EB9A893F9A4C}" type="datetimeFigureOut">
              <a:rPr lang="en-US" smtClean="0"/>
              <a:t>11/18/2018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81A308-3C2D-4316-9996-7F1FBD638389}" type="slidenum">
              <a:rPr lang="en-US" smtClean="0"/>
              <a:t>‹#›</a:t>
            </a:fld>
            <a:endParaRPr lang="en-US"/>
          </a:p>
        </p:txBody>
      </p:sp>
    </p:spTree>
    <p:extLst>
      <p:ext uri="{BB962C8B-B14F-4D97-AF65-F5344CB8AC3E}">
        <p14:creationId xmlns:p14="http://schemas.microsoft.com/office/powerpoint/2010/main" val="3709462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C65CA7-7FEA-4EF3-A509-EB9A893F9A4C}" type="datetimeFigureOut">
              <a:rPr lang="en-US" smtClean="0"/>
              <a:t>11/18/2018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81A308-3C2D-4316-9996-7F1FBD638389}" type="slidenum">
              <a:rPr lang="en-US" smtClean="0"/>
              <a:t>‹#›</a:t>
            </a:fld>
            <a:endParaRPr lang="en-US"/>
          </a:p>
        </p:txBody>
      </p:sp>
    </p:spTree>
    <p:extLst>
      <p:ext uri="{BB962C8B-B14F-4D97-AF65-F5344CB8AC3E}">
        <p14:creationId xmlns:p14="http://schemas.microsoft.com/office/powerpoint/2010/main" val="222367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C65CA7-7FEA-4EF3-A509-EB9A893F9A4C}"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81A308-3C2D-4316-9996-7F1FBD638389}" type="slidenum">
              <a:rPr lang="en-US" smtClean="0"/>
              <a:t>‹#›</a:t>
            </a:fld>
            <a:endParaRPr lang="en-US"/>
          </a:p>
        </p:txBody>
      </p:sp>
    </p:spTree>
    <p:extLst>
      <p:ext uri="{BB962C8B-B14F-4D97-AF65-F5344CB8AC3E}">
        <p14:creationId xmlns:p14="http://schemas.microsoft.com/office/powerpoint/2010/main" val="1690556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C65CA7-7FEA-4EF3-A509-EB9A893F9A4C}"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81A308-3C2D-4316-9996-7F1FBD638389}" type="slidenum">
              <a:rPr lang="en-US" smtClean="0"/>
              <a:t>‹#›</a:t>
            </a:fld>
            <a:endParaRPr lang="en-US"/>
          </a:p>
        </p:txBody>
      </p:sp>
    </p:spTree>
    <p:extLst>
      <p:ext uri="{BB962C8B-B14F-4D97-AF65-F5344CB8AC3E}">
        <p14:creationId xmlns:p14="http://schemas.microsoft.com/office/powerpoint/2010/main" val="684034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65CA7-7FEA-4EF3-A509-EB9A893F9A4C}" type="datetimeFigureOut">
              <a:rPr lang="en-US" smtClean="0"/>
              <a:t>11/18/2018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81A308-3C2D-4316-9996-7F1FBD638389}" type="slidenum">
              <a:rPr lang="en-US" smtClean="0"/>
              <a:t>‹#›</a:t>
            </a:fld>
            <a:endParaRPr lang="en-US"/>
          </a:p>
        </p:txBody>
      </p:sp>
    </p:spTree>
    <p:extLst>
      <p:ext uri="{BB962C8B-B14F-4D97-AF65-F5344CB8AC3E}">
        <p14:creationId xmlns:p14="http://schemas.microsoft.com/office/powerpoint/2010/main" val="4250506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3400" y="609602"/>
            <a:ext cx="8420100" cy="1470025"/>
          </a:xfrm>
        </p:spPr>
        <p:txBody>
          <a:bodyPr>
            <a:normAutofit fontScale="90000"/>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Highway Materials</a:t>
            </a:r>
            <a:b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b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Lecture - 13</a:t>
            </a:r>
            <a:endParaRPr lang="en-US" dirty="0"/>
          </a:p>
        </p:txBody>
      </p:sp>
      <p:sp>
        <p:nvSpPr>
          <p:cNvPr id="3" name="Subtitle 2"/>
          <p:cNvSpPr>
            <a:spLocks noGrp="1"/>
          </p:cNvSpPr>
          <p:nvPr>
            <p:ph type="subTitle" idx="1"/>
          </p:nvPr>
        </p:nvSpPr>
        <p:spPr>
          <a:xfrm>
            <a:off x="2628900" y="2286000"/>
            <a:ext cx="6934200" cy="3048000"/>
          </a:xfrm>
        </p:spPr>
        <p:txBody>
          <a:bodyPr>
            <a:noAutofit/>
          </a:bodyPr>
          <a:lstStyle/>
          <a:p>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Designed and presented </a:t>
            </a:r>
          </a:p>
          <a:p>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By</a:t>
            </a:r>
          </a:p>
          <a:p>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Asst. Prof. Dr. Raquim Nihad Zehawi</a:t>
            </a:r>
          </a:p>
          <a:p>
            <a:endParaRPr lang="en-US" sz="2800" dirty="0"/>
          </a:p>
        </p:txBody>
      </p:sp>
    </p:spTree>
    <p:extLst>
      <p:ext uri="{BB962C8B-B14F-4D97-AF65-F5344CB8AC3E}">
        <p14:creationId xmlns:p14="http://schemas.microsoft.com/office/powerpoint/2010/main" val="2316574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38600" y="152401"/>
            <a:ext cx="3904210" cy="58477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3200" b="1" dirty="0">
                <a:solidFill>
                  <a:srgbClr val="FF0000"/>
                </a:solidFill>
                <a:latin typeface="Times New Roman" panose="02020603050405020304" pitchFamily="18" charset="0"/>
                <a:cs typeface="Times New Roman" panose="02020603050405020304" pitchFamily="18" charset="0"/>
              </a:rPr>
              <a:t>Aggregate Gradation</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295400" y="2253061"/>
            <a:ext cx="9601200" cy="1015663"/>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Aggregates usually are categorized as </a:t>
            </a:r>
            <a:r>
              <a:rPr lang="en-US" sz="2000" dirty="0">
                <a:solidFill>
                  <a:srgbClr val="002060"/>
                </a:solidFill>
                <a:latin typeface="Times New Roman" panose="02020603050405020304" pitchFamily="18" charset="0"/>
                <a:cs typeface="Times New Roman" panose="02020603050405020304" pitchFamily="18" charset="0"/>
              </a:rPr>
              <a:t>course, fine, </a:t>
            </a:r>
            <a:r>
              <a:rPr lang="en-US" sz="2000" dirty="0">
                <a:solidFill>
                  <a:srgbClr val="002060"/>
                </a:solidFill>
                <a:latin typeface="Times New Roman" panose="02020603050405020304" pitchFamily="18" charset="0"/>
                <a:cs typeface="Times New Roman" panose="02020603050405020304" pitchFamily="18" charset="0"/>
              </a:rPr>
              <a:t>and filler. The </a:t>
            </a:r>
            <a:r>
              <a:rPr lang="en-US" sz="2000" dirty="0">
                <a:solidFill>
                  <a:srgbClr val="002060"/>
                </a:solidFill>
                <a:latin typeface="Times New Roman" panose="02020603050405020304" pitchFamily="18" charset="0"/>
                <a:cs typeface="Times New Roman" panose="02020603050405020304" pitchFamily="18" charset="0"/>
              </a:rPr>
              <a:t>coarse </a:t>
            </a:r>
            <a:r>
              <a:rPr lang="en-US" sz="2000" dirty="0">
                <a:solidFill>
                  <a:srgbClr val="002060"/>
                </a:solidFill>
                <a:latin typeface="Times New Roman" panose="02020603050405020304" pitchFamily="18" charset="0"/>
                <a:cs typeface="Times New Roman" panose="02020603050405020304" pitchFamily="18" charset="0"/>
              </a:rPr>
              <a:t>aggregate retained in a No. 8 sieve, sand is predominantly fine aggregate passing the No. 8 sieve, and filler is predominantly mineral dust that passes the No. 200 sieve</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295400" y="1219201"/>
            <a:ext cx="9601200" cy="1015663"/>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 first phase in any mix design is the selection and combination of aggregates to obtain a gradation within the limits prescribed. This sometimes is referred to as mechanical stabilization.</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7" name="Rectangle 6"/>
          <p:cNvSpPr/>
          <p:nvPr/>
        </p:nvSpPr>
        <p:spPr>
          <a:xfrm>
            <a:off x="1295400" y="3513457"/>
            <a:ext cx="9372600" cy="461665"/>
          </a:xfrm>
          <a:prstGeom prst="rect">
            <a:avLst/>
          </a:prstGeom>
        </p:spPr>
        <p:txBody>
          <a:bodyPr wrap="square">
            <a:spAutoFit/>
          </a:bodyPr>
          <a:lstStyle/>
          <a:p>
            <a:r>
              <a:rPr lang="en-US" sz="2400" dirty="0">
                <a:solidFill>
                  <a:srgbClr val="0070C0"/>
                </a:solidFill>
                <a:latin typeface="Times New Roman" panose="02020603050405020304" pitchFamily="18" charset="0"/>
                <a:cs typeface="Times New Roman" panose="02020603050405020304" pitchFamily="18" charset="0"/>
              </a:rPr>
              <a:t>The procedure used to select and combine aggregates is as follows:</a:t>
            </a:r>
            <a:endParaRPr lang="ar-IQ" sz="2400" dirty="0">
              <a:solidFill>
                <a:srgbClr val="0070C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295400" y="4118507"/>
            <a:ext cx="7010400"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1. Discarding the over size.</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295400" y="4659868"/>
            <a:ext cx="9067800"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2. Separating into two or more portions on selected proper sieve.</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295400" y="5181600"/>
            <a:ext cx="9601200"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3. Recombining using proper percentage for recombination with specification requirement (mid-specification limits).</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295400" y="6096000"/>
            <a:ext cx="8458200"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4. Addition of fine materials (&amp; Filler) if necessary.</a:t>
            </a:r>
            <a:endParaRPr lang="ar-IQ"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2856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407075"/>
            <a:ext cx="6856774"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1174099" y="61557"/>
            <a:ext cx="1654620" cy="461665"/>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r>
              <a:rPr lang="en-US" sz="2400" b="1" dirty="0">
                <a:latin typeface="Times New Roman" panose="02020603050405020304" pitchFamily="18" charset="0"/>
                <a:cs typeface="Times New Roman" panose="02020603050405020304" pitchFamily="18" charset="0"/>
              </a:rPr>
              <a:t>Example 6 </a:t>
            </a:r>
            <a:endParaRPr lang="en-US" sz="2400" b="1" dirty="0">
              <a:latin typeface="Times New Roman" panose="02020603050405020304" pitchFamily="18" charset="0"/>
              <a:cs typeface="Times New Roman" panose="02020603050405020304" pitchFamily="18" charset="0"/>
            </a:endParaRPr>
          </a:p>
        </p:txBody>
      </p:sp>
      <p:sp>
        <p:nvSpPr>
          <p:cNvPr id="10" name="Rectangle 9"/>
          <p:cNvSpPr/>
          <p:nvPr/>
        </p:nvSpPr>
        <p:spPr>
          <a:xfrm>
            <a:off x="3024599" y="61556"/>
            <a:ext cx="7917296" cy="400110"/>
          </a:xfrm>
          <a:prstGeom prst="rect">
            <a:avLst/>
          </a:prstGeom>
        </p:spPr>
        <p:txBody>
          <a:bodyPr wrap="square">
            <a:spAutoFit/>
          </a:bodyPr>
          <a:lstStyle/>
          <a:p>
            <a:r>
              <a:rPr lang="en-US" sz="2000" dirty="0">
                <a:solidFill>
                  <a:srgbClr val="7030A0"/>
                </a:solidFill>
              </a:rPr>
              <a:t>Rectify the gradation of the aggregate according to the listed specification.</a:t>
            </a:r>
            <a:endParaRPr lang="ar-IQ" sz="2000" dirty="0">
              <a:solidFill>
                <a:srgbClr val="7030A0"/>
              </a:solidFill>
            </a:endParaRPr>
          </a:p>
        </p:txBody>
      </p:sp>
      <p:sp>
        <p:nvSpPr>
          <p:cNvPr id="11" name="Rectangle 10"/>
          <p:cNvSpPr/>
          <p:nvPr/>
        </p:nvSpPr>
        <p:spPr>
          <a:xfrm>
            <a:off x="1295400" y="4030697"/>
            <a:ext cx="1095172" cy="40011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000" b="1" dirty="0">
                <a:solidFill>
                  <a:srgbClr val="7030A0"/>
                </a:solidFill>
                <a:latin typeface="Times New Roman" panose="02020603050405020304" pitchFamily="18" charset="0"/>
                <a:cs typeface="Times New Roman" panose="02020603050405020304" pitchFamily="18" charset="0"/>
              </a:rPr>
              <a:t>Solution</a:t>
            </a:r>
            <a:endParaRPr lang="ar-IQ" sz="2000" dirty="0">
              <a:latin typeface="Times New Roman" panose="02020603050405020304" pitchFamily="18" charset="0"/>
              <a:cs typeface="Times New Roman" panose="02020603050405020304" pitchFamily="18" charset="0"/>
            </a:endParaRPr>
          </a:p>
        </p:txBody>
      </p:sp>
      <p:sp>
        <p:nvSpPr>
          <p:cNvPr id="6" name="Rectangle 5"/>
          <p:cNvSpPr/>
          <p:nvPr/>
        </p:nvSpPr>
        <p:spPr>
          <a:xfrm>
            <a:off x="1371600" y="4572001"/>
            <a:ext cx="9570295" cy="1015663"/>
          </a:xfrm>
          <a:prstGeom prst="rect">
            <a:avLst/>
          </a:prstGeom>
        </p:spPr>
        <p:txBody>
          <a:bodyPr wrap="square">
            <a:spAutoFit/>
          </a:bodyPr>
          <a:lstStyle/>
          <a:p>
            <a:r>
              <a:rPr lang="en-US" sz="2000" dirty="0">
                <a:solidFill>
                  <a:srgbClr val="7030A0"/>
                </a:solidFill>
              </a:rPr>
              <a:t>First: the oversize in sieve ¾” should be discarded to comply with the spec., by discarding retained materials on 1” and ¾” the remaining sample will be 100% passing both of these sieves  but this may lead to another violation in other sieves. </a:t>
            </a:r>
            <a:endParaRPr lang="ar-IQ" sz="2000" dirty="0">
              <a:solidFill>
                <a:srgbClr val="7030A0"/>
              </a:solidFill>
            </a:endParaRPr>
          </a:p>
        </p:txBody>
      </p:sp>
    </p:spTree>
    <p:extLst>
      <p:ext uri="{BB962C8B-B14F-4D97-AF65-F5344CB8AC3E}">
        <p14:creationId xmlns:p14="http://schemas.microsoft.com/office/powerpoint/2010/main" val="2803532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3167" y="152400"/>
            <a:ext cx="9570295" cy="1631216"/>
          </a:xfrm>
          <a:prstGeom prst="rect">
            <a:avLst/>
          </a:prstGeom>
        </p:spPr>
        <p:txBody>
          <a:bodyPr wrap="square">
            <a:spAutoFit/>
          </a:bodyPr>
          <a:lstStyle/>
          <a:p>
            <a:r>
              <a:rPr lang="en-US" sz="2000" dirty="0">
                <a:solidFill>
                  <a:srgbClr val="7030A0"/>
                </a:solidFill>
              </a:rPr>
              <a:t>Second: the violation is seen all over the rest of the sieves  starting from 3/8” on. Accordingly the rectifying process requires the separation in this sieve and calculating the remaining on the higher sieves then to compute the passing proportions in order to consider each part as different sample on which several trials of blending proportions to be conducted until the specification is reached.</a:t>
            </a:r>
          </a:p>
        </p:txBody>
      </p:sp>
      <p:sp>
        <p:nvSpPr>
          <p:cNvPr id="3" name="Rectangle 2"/>
          <p:cNvSpPr/>
          <p:nvPr/>
        </p:nvSpPr>
        <p:spPr>
          <a:xfrm>
            <a:off x="1343166" y="2057400"/>
            <a:ext cx="9570295" cy="707886"/>
          </a:xfrm>
          <a:prstGeom prst="rect">
            <a:avLst/>
          </a:prstGeom>
        </p:spPr>
        <p:txBody>
          <a:bodyPr wrap="square">
            <a:spAutoFit/>
          </a:bodyPr>
          <a:lstStyle/>
          <a:p>
            <a:r>
              <a:rPr lang="en-US" sz="2000" dirty="0">
                <a:solidFill>
                  <a:srgbClr val="7030A0"/>
                </a:solidFill>
              </a:rPr>
              <a:t>In this case 50% of each part will make the sample compatible with the required specification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2981" y="2775522"/>
            <a:ext cx="9936020"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47381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4099" y="61557"/>
            <a:ext cx="1654620" cy="461665"/>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r>
              <a:rPr lang="en-US" sz="2400" b="1" dirty="0">
                <a:latin typeface="Times New Roman" panose="02020603050405020304" pitchFamily="18" charset="0"/>
                <a:cs typeface="Times New Roman" panose="02020603050405020304" pitchFamily="18" charset="0"/>
              </a:rPr>
              <a:t>Example 7 </a:t>
            </a:r>
            <a:endParaRPr lang="en-US" sz="2400" b="1" dirty="0">
              <a:latin typeface="Times New Roman" panose="02020603050405020304" pitchFamily="18" charset="0"/>
              <a:cs typeface="Times New Roman" panose="02020603050405020304" pitchFamily="18" charset="0"/>
            </a:endParaRPr>
          </a:p>
        </p:txBody>
      </p:sp>
      <p:sp>
        <p:nvSpPr>
          <p:cNvPr id="3" name="Rectangle 2"/>
          <p:cNvSpPr/>
          <p:nvPr/>
        </p:nvSpPr>
        <p:spPr>
          <a:xfrm>
            <a:off x="3024599" y="61556"/>
            <a:ext cx="7917296" cy="400110"/>
          </a:xfrm>
          <a:prstGeom prst="rect">
            <a:avLst/>
          </a:prstGeom>
        </p:spPr>
        <p:txBody>
          <a:bodyPr wrap="square">
            <a:spAutoFit/>
          </a:bodyPr>
          <a:lstStyle/>
          <a:p>
            <a:r>
              <a:rPr lang="en-US" sz="2000" dirty="0">
                <a:solidFill>
                  <a:srgbClr val="7030A0"/>
                </a:solidFill>
              </a:rPr>
              <a:t>Rectify the gradation of the aggregate according to the listed specification.</a:t>
            </a:r>
            <a:endParaRPr lang="ar-IQ" sz="2000" dirty="0">
              <a:solidFill>
                <a:srgbClr val="7030A0"/>
              </a:solidFill>
            </a:endParaRPr>
          </a:p>
        </p:txBody>
      </p:sp>
      <p:sp>
        <p:nvSpPr>
          <p:cNvPr id="4" name="Rectangle 3"/>
          <p:cNvSpPr/>
          <p:nvPr/>
        </p:nvSpPr>
        <p:spPr>
          <a:xfrm>
            <a:off x="1266966" y="4207619"/>
            <a:ext cx="1095172" cy="40011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000" b="1" dirty="0">
                <a:solidFill>
                  <a:srgbClr val="7030A0"/>
                </a:solidFill>
                <a:latin typeface="Times New Roman" panose="02020603050405020304" pitchFamily="18" charset="0"/>
                <a:cs typeface="Times New Roman" panose="02020603050405020304" pitchFamily="18" charset="0"/>
              </a:rPr>
              <a:t>Solution</a:t>
            </a:r>
            <a:endParaRPr lang="ar-IQ" sz="20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nvPr>
        </p:nvGraphicFramePr>
        <p:xfrm>
          <a:off x="2001410" y="685800"/>
          <a:ext cx="7218791" cy="3505200"/>
        </p:xfrm>
        <a:graphic>
          <a:graphicData uri="http://schemas.openxmlformats.org/drawingml/2006/table">
            <a:tbl>
              <a:tblPr firstRow="1" firstCol="1" bandRow="1"/>
              <a:tblGrid>
                <a:gridCol w="1630161"/>
                <a:gridCol w="1905608"/>
                <a:gridCol w="1228251"/>
                <a:gridCol w="2454771"/>
              </a:tblGrid>
              <a:tr h="335280">
                <a:tc>
                  <a:txBody>
                    <a:bodyPr/>
                    <a:lstStyle/>
                    <a:p>
                      <a:pPr algn="ctr" rtl="0">
                        <a:lnSpc>
                          <a:spcPct val="115000"/>
                        </a:lnSpc>
                        <a:spcAft>
                          <a:spcPts val="0"/>
                        </a:spcAft>
                      </a:pPr>
                      <a:r>
                        <a:rPr lang="en-US" sz="2000" dirty="0">
                          <a:effectLst/>
                          <a:latin typeface="Arial Narrow"/>
                          <a:ea typeface="TimesTen-Roman"/>
                          <a:cs typeface="TimesTen-Roman"/>
                        </a:rPr>
                        <a:t>1</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2</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3</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4</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560">
                <a:tc>
                  <a:txBody>
                    <a:bodyPr/>
                    <a:lstStyle/>
                    <a:p>
                      <a:pPr algn="ctr" rtl="0">
                        <a:lnSpc>
                          <a:spcPct val="115000"/>
                        </a:lnSpc>
                        <a:spcAft>
                          <a:spcPts val="0"/>
                        </a:spcAft>
                      </a:pPr>
                      <a:r>
                        <a:rPr lang="en-US" sz="2000">
                          <a:effectLst/>
                          <a:latin typeface="Arial Narrow"/>
                          <a:ea typeface="TimesTen-Roman"/>
                          <a:cs typeface="Times New Roman"/>
                        </a:rPr>
                        <a:t>Sieve</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8580" algn="ctr" rtl="0">
                        <a:lnSpc>
                          <a:spcPct val="115000"/>
                        </a:lnSpc>
                        <a:spcAft>
                          <a:spcPts val="0"/>
                        </a:spcAft>
                      </a:pPr>
                      <a:r>
                        <a:rPr lang="en-US" sz="2000" dirty="0">
                          <a:effectLst/>
                          <a:latin typeface="Arial Narrow"/>
                          <a:ea typeface="TimesTen-Roman"/>
                          <a:cs typeface="Times New Roman"/>
                        </a:rPr>
                        <a:t>Specifications</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8580" algn="ctr" rtl="0">
                        <a:lnSpc>
                          <a:spcPct val="115000"/>
                        </a:lnSpc>
                        <a:spcAft>
                          <a:spcPts val="0"/>
                        </a:spcAft>
                      </a:pPr>
                      <a:r>
                        <a:rPr lang="en-US" sz="2000" dirty="0">
                          <a:effectLst/>
                          <a:latin typeface="Arial Narrow"/>
                          <a:ea typeface="TimesTen-Roman"/>
                          <a:cs typeface="Times New Roman"/>
                        </a:rPr>
                        <a:t>Target</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 New Roman"/>
                        </a:rPr>
                        <a:t>Passing </a:t>
                      </a:r>
                      <a:endParaRPr lang="en-US" sz="2000" dirty="0">
                        <a:effectLst/>
                        <a:latin typeface="Calibri"/>
                        <a:ea typeface="Calibri"/>
                        <a:cs typeface="Arial"/>
                      </a:endParaRPr>
                    </a:p>
                    <a:p>
                      <a:pPr algn="ctr" rtl="0">
                        <a:lnSpc>
                          <a:spcPct val="115000"/>
                        </a:lnSpc>
                        <a:spcAft>
                          <a:spcPts val="0"/>
                        </a:spcAft>
                      </a:pPr>
                      <a:r>
                        <a:rPr lang="en-US" sz="2000" dirty="0">
                          <a:effectLst/>
                          <a:latin typeface="Arial Narrow"/>
                          <a:ea typeface="TimesTen-Roman"/>
                          <a:cs typeface="Times New Roman"/>
                        </a:rPr>
                        <a:t>Natural Grading</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3/4"</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100</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100</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90</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1/2"</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90 – 100</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95 </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82</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3/8"</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77 – 93</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85</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72</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No. 4</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44 – 74</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59</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40</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No. 8</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24 – 58</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41</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26</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No. 50</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5 – 21</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13</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4</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No. 200</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4 – 10</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7</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0.5</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8"/>
          <p:cNvSpPr/>
          <p:nvPr/>
        </p:nvSpPr>
        <p:spPr>
          <a:xfrm>
            <a:off x="1287438" y="4724400"/>
            <a:ext cx="9469272" cy="707886"/>
          </a:xfrm>
          <a:prstGeom prst="rect">
            <a:avLst/>
          </a:prstGeom>
        </p:spPr>
        <p:txBody>
          <a:bodyPr wrap="square">
            <a:spAutoFit/>
          </a:bodyPr>
          <a:lstStyle/>
          <a:p>
            <a:r>
              <a:rPr lang="en-US" sz="2000" dirty="0">
                <a:solidFill>
                  <a:srgbClr val="7030A0"/>
                </a:solidFill>
              </a:rPr>
              <a:t>1- Step (1): discarding the oversize. i.e. discarding the retained on 3/4" sieve which equals 10% of the whole original stock pile.</a:t>
            </a:r>
          </a:p>
        </p:txBody>
      </p:sp>
      <p:sp>
        <p:nvSpPr>
          <p:cNvPr id="10" name="Rectangle 9"/>
          <p:cNvSpPr/>
          <p:nvPr/>
        </p:nvSpPr>
        <p:spPr>
          <a:xfrm>
            <a:off x="1295400" y="5432286"/>
            <a:ext cx="9461310" cy="707886"/>
          </a:xfrm>
          <a:prstGeom prst="rect">
            <a:avLst/>
          </a:prstGeom>
        </p:spPr>
        <p:txBody>
          <a:bodyPr wrap="square">
            <a:spAutoFit/>
          </a:bodyPr>
          <a:lstStyle/>
          <a:p>
            <a:r>
              <a:rPr lang="en-US" sz="2000" dirty="0">
                <a:solidFill>
                  <a:srgbClr val="7030A0"/>
                </a:solidFill>
              </a:rPr>
              <a:t>Since the 90% is going to be 100% of the new stockpile after discarding the oversize material, then all other proportions are to be computed as follows:</a:t>
            </a:r>
            <a:endParaRPr lang="ar-IQ" sz="2000" dirty="0">
              <a:solidFill>
                <a:srgbClr val="7030A0"/>
              </a:solidFill>
            </a:endParaRPr>
          </a:p>
        </p:txBody>
      </p:sp>
      <mc:AlternateContent xmlns:mc="http://schemas.openxmlformats.org/markup-compatibility/2006">
        <mc:Choice xmlns:a14="http://schemas.microsoft.com/office/drawing/2010/main" Requires="a14">
          <p:sp>
            <p:nvSpPr>
              <p:cNvPr id="11" name="Rectangle 10"/>
              <p:cNvSpPr/>
              <p:nvPr/>
            </p:nvSpPr>
            <p:spPr>
              <a:xfrm>
                <a:off x="4114801" y="6140172"/>
                <a:ext cx="5304657" cy="67056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i="1">
                          <a:solidFill>
                            <a:srgbClr val="002060"/>
                          </a:solidFill>
                          <a:latin typeface="Cambria Math"/>
                        </a:rPr>
                        <m:t>𝑛𝑒𝑤</m:t>
                      </m:r>
                      <m:r>
                        <a:rPr lang="en-US" sz="2000" i="1">
                          <a:solidFill>
                            <a:srgbClr val="002060"/>
                          </a:solidFill>
                          <a:latin typeface="Cambria Math"/>
                        </a:rPr>
                        <m:t> </m:t>
                      </m:r>
                      <m:r>
                        <a:rPr lang="en-US" sz="2000" i="1">
                          <a:solidFill>
                            <a:srgbClr val="002060"/>
                          </a:solidFill>
                          <a:latin typeface="Cambria Math"/>
                        </a:rPr>
                        <m:t>𝑝𝑟𝑜𝑝𝑜𝑟𝑡𝑖𝑜𝑛</m:t>
                      </m:r>
                      <m:r>
                        <a:rPr lang="en-US" sz="2000" i="1">
                          <a:solidFill>
                            <a:srgbClr val="002060"/>
                          </a:solidFill>
                          <a:latin typeface="Cambria Math"/>
                        </a:rPr>
                        <m:t> %=</m:t>
                      </m:r>
                      <m:f>
                        <m:fPr>
                          <m:ctrlPr>
                            <a:rPr lang="en-US" sz="2000" i="1">
                              <a:solidFill>
                                <a:srgbClr val="002060"/>
                              </a:solidFill>
                              <a:latin typeface="Cambria Math" panose="02040503050406030204" pitchFamily="18" charset="0"/>
                            </a:rPr>
                          </m:ctrlPr>
                        </m:fPr>
                        <m:num>
                          <m:r>
                            <a:rPr lang="en-US" sz="2000" i="1">
                              <a:solidFill>
                                <a:srgbClr val="002060"/>
                              </a:solidFill>
                              <a:latin typeface="Cambria Math"/>
                            </a:rPr>
                            <m:t>100</m:t>
                          </m:r>
                        </m:num>
                        <m:den>
                          <m:r>
                            <a:rPr lang="en-US" sz="2000" i="1">
                              <a:solidFill>
                                <a:srgbClr val="002060"/>
                              </a:solidFill>
                              <a:latin typeface="Cambria Math"/>
                            </a:rPr>
                            <m:t>90</m:t>
                          </m:r>
                        </m:den>
                      </m:f>
                      <m:r>
                        <a:rPr lang="en-US" sz="2000" i="1">
                          <a:solidFill>
                            <a:srgbClr val="002060"/>
                          </a:solidFill>
                          <a:latin typeface="Cambria Math"/>
                        </a:rPr>
                        <m:t>×</m:t>
                      </m:r>
                      <m:r>
                        <a:rPr lang="en-US" sz="2000" i="1">
                          <a:solidFill>
                            <a:srgbClr val="002060"/>
                          </a:solidFill>
                          <a:latin typeface="Cambria Math"/>
                        </a:rPr>
                        <m:t>𝑜𝑙𝑑</m:t>
                      </m:r>
                      <m:r>
                        <a:rPr lang="en-US" sz="2000" i="1">
                          <a:solidFill>
                            <a:srgbClr val="002060"/>
                          </a:solidFill>
                          <a:latin typeface="Cambria Math"/>
                        </a:rPr>
                        <m:t> </m:t>
                      </m:r>
                      <m:r>
                        <a:rPr lang="en-US" sz="2000" i="1">
                          <a:solidFill>
                            <a:srgbClr val="002060"/>
                          </a:solidFill>
                          <a:latin typeface="Cambria Math"/>
                        </a:rPr>
                        <m:t>𝑝𝑟𝑜𝑝𝑜𝑟𝑡𝑖𝑜𝑛</m:t>
                      </m:r>
                      <m:r>
                        <a:rPr lang="en-US" sz="2000" i="1">
                          <a:solidFill>
                            <a:srgbClr val="002060"/>
                          </a:solidFill>
                          <a:latin typeface="Cambria Math"/>
                        </a:rPr>
                        <m:t>%</m:t>
                      </m:r>
                    </m:oMath>
                  </m:oMathPara>
                </a14:m>
                <a:endParaRPr lang="ar-IQ" sz="2000" dirty="0">
                  <a:solidFill>
                    <a:srgbClr val="002060"/>
                  </a:solidFill>
                </a:endParaRPr>
              </a:p>
            </p:txBody>
          </p:sp>
        </mc:Choice>
        <mc:Fallback>
          <p:sp>
            <p:nvSpPr>
              <p:cNvPr id="11" name="Rectangle 10"/>
              <p:cNvSpPr>
                <a:spLocks noRot="1" noChangeAspect="1" noMove="1" noResize="1" noEditPoints="1" noAdjustHandles="1" noChangeArrowheads="1" noChangeShapeType="1" noTextEdit="1"/>
              </p:cNvSpPr>
              <p:nvPr/>
            </p:nvSpPr>
            <p:spPr>
              <a:xfrm>
                <a:off x="4114801" y="6140172"/>
                <a:ext cx="5304657" cy="670568"/>
              </a:xfrm>
              <a:prstGeom prst="rect">
                <a:avLst/>
              </a:prstGeo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784984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810001" y="228601"/>
            <a:ext cx="4393895" cy="58477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3200" b="1" dirty="0">
                <a:solidFill>
                  <a:srgbClr val="FF0000"/>
                </a:solidFill>
                <a:latin typeface="Times New Roman" panose="02020603050405020304" pitchFamily="18" charset="0"/>
                <a:cs typeface="Times New Roman" panose="02020603050405020304" pitchFamily="18" charset="0"/>
              </a:rPr>
              <a:t>ASPHALT MIXTURES</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346804" y="1066801"/>
            <a:ext cx="9372600" cy="1200329"/>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Asphalt mixtures are a uniformly mixed combination of asphalt cement, </a:t>
            </a:r>
            <a:r>
              <a:rPr lang="en-US" sz="2400" dirty="0">
                <a:solidFill>
                  <a:srgbClr val="002060"/>
                </a:solidFill>
                <a:latin typeface="Times New Roman" panose="02020603050405020304" pitchFamily="18" charset="0"/>
                <a:cs typeface="Times New Roman" panose="02020603050405020304" pitchFamily="18" charset="0"/>
              </a:rPr>
              <a:t>coarse aggregate</a:t>
            </a:r>
            <a:r>
              <a:rPr lang="en-US" sz="2400" dirty="0">
                <a:solidFill>
                  <a:srgbClr val="002060"/>
                </a:solidFill>
                <a:latin typeface="Times New Roman" panose="02020603050405020304" pitchFamily="18" charset="0"/>
                <a:cs typeface="Times New Roman" panose="02020603050405020304" pitchFamily="18" charset="0"/>
              </a:rPr>
              <a:t>, fine aggregate, and other materials, depending on the type of asphalt mixture</a:t>
            </a:r>
            <a:r>
              <a:rPr lang="en-US" sz="2400" dirty="0">
                <a:solidFill>
                  <a:srgbClr val="002060"/>
                </a:solidFill>
                <a:latin typeface="Times New Roman" panose="02020603050405020304" pitchFamily="18" charset="0"/>
                <a:cs typeface="Times New Roman" panose="02020603050405020304" pitchFamily="18" charset="0"/>
              </a:rPr>
              <a:t>. </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310411" y="2359968"/>
            <a:ext cx="9205189" cy="461665"/>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Asphalt mixtures are the most popular paving material </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1310410" y="2821632"/>
            <a:ext cx="9586190" cy="1569660"/>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When Asphalt mixtures used in </a:t>
            </a:r>
            <a:r>
              <a:rPr lang="en-US" sz="2400" dirty="0">
                <a:solidFill>
                  <a:srgbClr val="002060"/>
                </a:solidFill>
                <a:latin typeface="Times New Roman" panose="02020603050405020304" pitchFamily="18" charset="0"/>
                <a:cs typeface="Times New Roman" panose="02020603050405020304" pitchFamily="18" charset="0"/>
              </a:rPr>
              <a:t>constructing highway </a:t>
            </a:r>
            <a:r>
              <a:rPr lang="en-US" sz="2400" dirty="0">
                <a:solidFill>
                  <a:srgbClr val="002060"/>
                </a:solidFill>
                <a:latin typeface="Times New Roman" panose="02020603050405020304" pitchFamily="18" charset="0"/>
                <a:cs typeface="Times New Roman" panose="02020603050405020304" pitchFamily="18" charset="0"/>
              </a:rPr>
              <a:t>pavements, it </a:t>
            </a:r>
            <a:r>
              <a:rPr lang="en-US" sz="2400" dirty="0">
                <a:solidFill>
                  <a:srgbClr val="002060"/>
                </a:solidFill>
                <a:latin typeface="Times New Roman" panose="02020603050405020304" pitchFamily="18" charset="0"/>
                <a:cs typeface="Times New Roman" panose="02020603050405020304" pitchFamily="18" charset="0"/>
              </a:rPr>
              <a:t>must:</a:t>
            </a:r>
          </a:p>
          <a:p>
            <a:r>
              <a:rPr lang="en-US" sz="2400" dirty="0">
                <a:solidFill>
                  <a:srgbClr val="002060"/>
                </a:solidFill>
                <a:latin typeface="Times New Roman" panose="02020603050405020304" pitchFamily="18" charset="0"/>
                <a:cs typeface="Times New Roman" panose="02020603050405020304" pitchFamily="18" charset="0"/>
              </a:rPr>
              <a:t> - resist </a:t>
            </a:r>
            <a:r>
              <a:rPr lang="en-US" sz="2400" dirty="0">
                <a:solidFill>
                  <a:srgbClr val="002060"/>
                </a:solidFill>
                <a:latin typeface="Times New Roman" panose="02020603050405020304" pitchFamily="18" charset="0"/>
                <a:cs typeface="Times New Roman" panose="02020603050405020304" pitchFamily="18" charset="0"/>
              </a:rPr>
              <a:t>deformation from imposed traffic loads</a:t>
            </a:r>
            <a:r>
              <a:rPr lang="en-US" sz="2400" dirty="0">
                <a:solidFill>
                  <a:srgbClr val="002060"/>
                </a:solidFill>
                <a:latin typeface="Times New Roman" panose="02020603050405020304" pitchFamily="18" charset="0"/>
                <a:cs typeface="Times New Roman" panose="02020603050405020304" pitchFamily="18" charset="0"/>
              </a:rPr>
              <a:t>,</a:t>
            </a:r>
          </a:p>
          <a:p>
            <a:r>
              <a:rPr lang="en-US" sz="2400" dirty="0">
                <a:solidFill>
                  <a:srgbClr val="002060"/>
                </a:solidFill>
                <a:latin typeface="Times New Roman" panose="02020603050405020304" pitchFamily="18" charset="0"/>
                <a:cs typeface="Times New Roman" panose="02020603050405020304" pitchFamily="18" charset="0"/>
              </a:rPr>
              <a:t> - be </a:t>
            </a:r>
            <a:r>
              <a:rPr lang="en-US" sz="2400" dirty="0">
                <a:solidFill>
                  <a:srgbClr val="002060"/>
                </a:solidFill>
                <a:latin typeface="Times New Roman" panose="02020603050405020304" pitchFamily="18" charset="0"/>
                <a:cs typeface="Times New Roman" panose="02020603050405020304" pitchFamily="18" charset="0"/>
              </a:rPr>
              <a:t>skid resistant even when wet, and </a:t>
            </a:r>
            <a:endParaRPr lang="en-US" sz="2400" dirty="0">
              <a:solidFill>
                <a:srgbClr val="002060"/>
              </a:solidFill>
              <a:latin typeface="Times New Roman" panose="02020603050405020304" pitchFamily="18" charset="0"/>
              <a:cs typeface="Times New Roman" panose="02020603050405020304" pitchFamily="18" charset="0"/>
            </a:endParaRPr>
          </a:p>
          <a:p>
            <a:r>
              <a:rPr lang="en-US" sz="2400" dirty="0">
                <a:solidFill>
                  <a:srgbClr val="002060"/>
                </a:solidFill>
                <a:latin typeface="Times New Roman" panose="02020603050405020304" pitchFamily="18" charset="0"/>
                <a:cs typeface="Times New Roman" panose="02020603050405020304" pitchFamily="18" charset="0"/>
              </a:rPr>
              <a:t> - not </a:t>
            </a:r>
            <a:r>
              <a:rPr lang="en-US" sz="2400" dirty="0">
                <a:solidFill>
                  <a:srgbClr val="002060"/>
                </a:solidFill>
                <a:latin typeface="Times New Roman" panose="02020603050405020304" pitchFamily="18" charset="0"/>
                <a:cs typeface="Times New Roman" panose="02020603050405020304" pitchFamily="18" charset="0"/>
              </a:rPr>
              <a:t>be affected easily by weathering forces</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1143000" y="4425159"/>
            <a:ext cx="9906000" cy="2308324"/>
          </a:xfrm>
          <a:prstGeom prst="rect">
            <a:avLst/>
          </a:prstGeom>
        </p:spPr>
        <p:txBody>
          <a:bodyPr wrap="square">
            <a:spAutoFit/>
          </a:bodyPr>
          <a:lstStyle/>
          <a:p>
            <a:r>
              <a:rPr lang="en-US" sz="2400" dirty="0">
                <a:solidFill>
                  <a:srgbClr val="C00000"/>
                </a:solidFill>
                <a:latin typeface="Times New Roman" panose="02020603050405020304" pitchFamily="18" charset="0"/>
                <a:cs typeface="Times New Roman" panose="02020603050405020304" pitchFamily="18" charset="0"/>
              </a:rPr>
              <a:t>     Note</a:t>
            </a:r>
            <a:r>
              <a:rPr lang="en-US" sz="2400" dirty="0">
                <a:solidFill>
                  <a:srgbClr val="C00000"/>
                </a:solidFill>
                <a:latin typeface="Times New Roman" panose="02020603050405020304" pitchFamily="18" charset="0"/>
                <a:cs typeface="Times New Roman" panose="02020603050405020304" pitchFamily="18" charset="0"/>
              </a:rPr>
              <a:t>:</a:t>
            </a:r>
          </a:p>
          <a:p>
            <a:r>
              <a:rPr lang="en-US" sz="2400" dirty="0">
                <a:solidFill>
                  <a:srgbClr val="002060"/>
                </a:solidFill>
                <a:latin typeface="Times New Roman" panose="02020603050405020304" pitchFamily="18" charset="0"/>
                <a:cs typeface="Times New Roman" panose="02020603050405020304" pitchFamily="18" charset="0"/>
              </a:rPr>
              <a:t>• </a:t>
            </a:r>
            <a:r>
              <a:rPr lang="en-US" sz="2000" dirty="0">
                <a:solidFill>
                  <a:srgbClr val="7030A0"/>
                </a:solidFill>
                <a:latin typeface="Times New Roman" panose="02020603050405020304" pitchFamily="18" charset="0"/>
                <a:cs typeface="Times New Roman" panose="02020603050405020304" pitchFamily="18" charset="0"/>
              </a:rPr>
              <a:t>Batch plant: percentage depend on weight</a:t>
            </a:r>
            <a:r>
              <a:rPr lang="en-US" sz="2400" dirty="0">
                <a:solidFill>
                  <a:srgbClr val="7030A0"/>
                </a:solidFill>
                <a:latin typeface="Times New Roman" panose="02020603050405020304" pitchFamily="18" charset="0"/>
                <a:cs typeface="Times New Roman" panose="02020603050405020304" pitchFamily="18" charset="0"/>
              </a:rPr>
              <a:t>. </a:t>
            </a:r>
            <a:r>
              <a:rPr lang="en-US" sz="2000" dirty="0">
                <a:solidFill>
                  <a:srgbClr val="7030A0"/>
                </a:solidFill>
                <a:latin typeface="Times New Roman" panose="02020603050405020304" pitchFamily="18" charset="0"/>
                <a:cs typeface="Times New Roman" panose="02020603050405020304" pitchFamily="18" charset="0"/>
              </a:rPr>
              <a:t>Continuous plant: percentage depend on volume</a:t>
            </a:r>
            <a:r>
              <a:rPr lang="en-US" sz="2000" dirty="0">
                <a:solidFill>
                  <a:srgbClr val="7030A0"/>
                </a:solidFill>
                <a:latin typeface="Times New Roman" panose="02020603050405020304" pitchFamily="18" charset="0"/>
                <a:cs typeface="Times New Roman" panose="02020603050405020304" pitchFamily="18" charset="0"/>
              </a:rPr>
              <a:t>.</a:t>
            </a:r>
          </a:p>
          <a:p>
            <a:endParaRPr lang="en-US" sz="1400" dirty="0">
              <a:solidFill>
                <a:srgbClr val="002060"/>
              </a:solidFill>
              <a:latin typeface="Times New Roman" panose="02020603050405020304" pitchFamily="18" charset="0"/>
              <a:cs typeface="Times New Roman" panose="02020603050405020304" pitchFamily="18" charset="0"/>
            </a:endParaRPr>
          </a:p>
          <a:p>
            <a:r>
              <a:rPr lang="en-US" sz="2400" dirty="0">
                <a:solidFill>
                  <a:srgbClr val="002060"/>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Hot mix: after heating aggregate &amp; asphalt. Cold mix: mixing at normal temperature (emulsified asphalt</a:t>
            </a:r>
            <a:r>
              <a:rPr lang="en-US" sz="2000" dirty="0">
                <a:solidFill>
                  <a:srgbClr val="FF0000"/>
                </a:solidFill>
                <a:latin typeface="Times New Roman" panose="02020603050405020304" pitchFamily="18" charset="0"/>
                <a:cs typeface="Times New Roman" panose="02020603050405020304" pitchFamily="18" charset="0"/>
              </a:rPr>
              <a:t>).</a:t>
            </a:r>
          </a:p>
          <a:p>
            <a:endParaRPr lang="en-US" sz="1400" dirty="0">
              <a:solidFill>
                <a:srgbClr val="002060"/>
              </a:solidFill>
              <a:latin typeface="Times New Roman" panose="02020603050405020304" pitchFamily="18" charset="0"/>
              <a:cs typeface="Times New Roman" panose="02020603050405020304" pitchFamily="18" charset="0"/>
            </a:endParaRPr>
          </a:p>
          <a:p>
            <a:r>
              <a:rPr lang="fr-FR" sz="2000" dirty="0">
                <a:solidFill>
                  <a:srgbClr val="002060"/>
                </a:solidFill>
                <a:latin typeface="Times New Roman" panose="02020603050405020304" pitchFamily="18" charset="0"/>
                <a:cs typeface="Times New Roman" panose="02020603050405020304" pitchFamily="18" charset="0"/>
              </a:rPr>
              <a:t>• </a:t>
            </a:r>
            <a:r>
              <a:rPr lang="fr-FR" sz="2000" dirty="0">
                <a:solidFill>
                  <a:srgbClr val="7030A0"/>
                </a:solidFill>
                <a:latin typeface="Times New Roman" panose="02020603050405020304" pitchFamily="18" charset="0"/>
                <a:cs typeface="Times New Roman" panose="02020603050405020304" pitchFamily="18" charset="0"/>
              </a:rPr>
              <a:t>Dense mix: % air </a:t>
            </a:r>
            <a:r>
              <a:rPr lang="fr-FR" sz="2000" dirty="0" err="1">
                <a:solidFill>
                  <a:srgbClr val="7030A0"/>
                </a:solidFill>
                <a:latin typeface="Times New Roman" panose="02020603050405020304" pitchFamily="18" charset="0"/>
                <a:cs typeface="Times New Roman" panose="02020603050405020304" pitchFamily="18" charset="0"/>
              </a:rPr>
              <a:t>voids</a:t>
            </a:r>
            <a:r>
              <a:rPr lang="fr-FR" sz="2000" dirty="0">
                <a:solidFill>
                  <a:srgbClr val="7030A0"/>
                </a:solidFill>
                <a:latin typeface="Times New Roman" panose="02020603050405020304" pitchFamily="18" charset="0"/>
                <a:cs typeface="Times New Roman" panose="02020603050405020304" pitchFamily="18" charset="0"/>
              </a:rPr>
              <a:t> </a:t>
            </a:r>
            <a:r>
              <a:rPr lang="fr-FR" sz="2000" dirty="0">
                <a:solidFill>
                  <a:srgbClr val="7030A0"/>
                </a:solidFill>
                <a:latin typeface="Times New Roman" panose="02020603050405020304" pitchFamily="18" charset="0"/>
                <a:cs typeface="Times New Roman" panose="02020603050405020304" pitchFamily="18" charset="0"/>
              </a:rPr>
              <a:t> ≤ </a:t>
            </a:r>
            <a:r>
              <a:rPr lang="fr-FR" sz="2000" dirty="0">
                <a:solidFill>
                  <a:srgbClr val="7030A0"/>
                </a:solidFill>
                <a:latin typeface="Times New Roman" panose="02020603050405020304" pitchFamily="18" charset="0"/>
                <a:cs typeface="Times New Roman" panose="02020603050405020304" pitchFamily="18" charset="0"/>
              </a:rPr>
              <a:t>10%.  </a:t>
            </a:r>
            <a:r>
              <a:rPr lang="fr-FR"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7030A0"/>
                </a:solidFill>
                <a:latin typeface="Times New Roman" panose="02020603050405020304" pitchFamily="18" charset="0"/>
                <a:cs typeface="Times New Roman" panose="02020603050405020304" pitchFamily="18" charset="0"/>
              </a:rPr>
              <a:t>Open </a:t>
            </a:r>
            <a:r>
              <a:rPr lang="en-US" sz="2000" dirty="0">
                <a:solidFill>
                  <a:srgbClr val="7030A0"/>
                </a:solidFill>
                <a:latin typeface="Times New Roman" panose="02020603050405020304" pitchFamily="18" charset="0"/>
                <a:cs typeface="Times New Roman" panose="02020603050405020304" pitchFamily="18" charset="0"/>
              </a:rPr>
              <a:t>mix: % air voids &gt; 10%.</a:t>
            </a:r>
            <a:endParaRPr lang="ar-IQ" sz="20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0130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0" y="81803"/>
            <a:ext cx="4592924"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i="1" dirty="0">
                <a:solidFill>
                  <a:srgbClr val="002060"/>
                </a:solidFill>
              </a:rPr>
              <a:t>Hot-Mix, Hot-Laid Asphalt Mixture</a:t>
            </a:r>
            <a:endParaRPr lang="ar-IQ" sz="2400" b="1" i="1" dirty="0">
              <a:solidFill>
                <a:srgbClr val="002060"/>
              </a:solidFill>
            </a:endParaRPr>
          </a:p>
        </p:txBody>
      </p:sp>
      <p:sp>
        <p:nvSpPr>
          <p:cNvPr id="5" name="Rectangle 4"/>
          <p:cNvSpPr/>
          <p:nvPr/>
        </p:nvSpPr>
        <p:spPr>
          <a:xfrm>
            <a:off x="1328834" y="543468"/>
            <a:ext cx="9555256" cy="1015663"/>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Hot-mix, hot-laid asphalt mixture is produced by properly blending asphalt cement, coarse aggregate, fine aggregate, and filler (dust) at temperatures ranging from about 175 to 325F, depending on the type of asphalt cement used. </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266850" y="1676400"/>
            <a:ext cx="9457112"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Suitable types of asphalt materials include AC-20, AC-10, and AR-8000 with penetration grades of 60 to 70, 85 to 100, 120 to 150, and 200 to 300.</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238417" y="2399590"/>
            <a:ext cx="9465238"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hot-laid asphalt mixture normally is used for high-type pavement construction, and the mixture can be described </a:t>
            </a:r>
            <a:r>
              <a:rPr lang="en-US" sz="2000" dirty="0">
                <a:solidFill>
                  <a:srgbClr val="002060"/>
                </a:solidFill>
                <a:latin typeface="Times New Roman" panose="02020603050405020304" pitchFamily="18" charset="0"/>
                <a:cs typeface="Times New Roman" panose="02020603050405020304" pitchFamily="18" charset="0"/>
              </a:rPr>
              <a:t>as</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524000" y="3605325"/>
            <a:ext cx="1721946" cy="461665"/>
          </a:xfrm>
          <a:prstGeom prst="rect">
            <a:avLst/>
          </a:prstGeom>
        </p:spPr>
        <p:txBody>
          <a:bodyPr wrap="none">
            <a:spAutoFit/>
          </a:bodyPr>
          <a:lstStyle/>
          <a:p>
            <a:r>
              <a:rPr lang="en-US" sz="2400" dirty="0">
                <a:solidFill>
                  <a:srgbClr val="002060"/>
                </a:solidFill>
                <a:latin typeface="Times New Roman" panose="02020603050405020304" pitchFamily="18" charset="0"/>
                <a:cs typeface="Times New Roman" panose="02020603050405020304" pitchFamily="18" charset="0"/>
              </a:rPr>
              <a:t>open-graded</a:t>
            </a:r>
            <a:endParaRPr lang="ar-IQ" sz="2400" dirty="0"/>
          </a:p>
        </p:txBody>
      </p:sp>
      <p:sp>
        <p:nvSpPr>
          <p:cNvPr id="10" name="Rectangle 9"/>
          <p:cNvSpPr/>
          <p:nvPr/>
        </p:nvSpPr>
        <p:spPr>
          <a:xfrm>
            <a:off x="1508079" y="4126875"/>
            <a:ext cx="1909497" cy="461665"/>
          </a:xfrm>
          <a:prstGeom prst="rect">
            <a:avLst/>
          </a:prstGeom>
        </p:spPr>
        <p:txBody>
          <a:bodyPr wrap="none">
            <a:spAutoFit/>
          </a:bodyPr>
          <a:lstStyle/>
          <a:p>
            <a:r>
              <a:rPr lang="en-US" sz="2400" dirty="0">
                <a:solidFill>
                  <a:srgbClr val="002060"/>
                </a:solidFill>
                <a:latin typeface="Times New Roman" panose="02020603050405020304" pitchFamily="18" charset="0"/>
                <a:cs typeface="Times New Roman" panose="02020603050405020304" pitchFamily="18" charset="0"/>
              </a:rPr>
              <a:t>coarse-graded</a:t>
            </a:r>
            <a:endParaRPr lang="ar-IQ" sz="2400" dirty="0"/>
          </a:p>
        </p:txBody>
      </p:sp>
      <p:sp>
        <p:nvSpPr>
          <p:cNvPr id="11" name="Rectangle 10"/>
          <p:cNvSpPr/>
          <p:nvPr/>
        </p:nvSpPr>
        <p:spPr>
          <a:xfrm>
            <a:off x="1524000" y="4713698"/>
            <a:ext cx="1824538" cy="461665"/>
          </a:xfrm>
          <a:prstGeom prst="rect">
            <a:avLst/>
          </a:prstGeom>
        </p:spPr>
        <p:txBody>
          <a:bodyPr wrap="none">
            <a:spAutoFit/>
          </a:bodyPr>
          <a:lstStyle/>
          <a:p>
            <a:r>
              <a:rPr lang="en-US" sz="2400" dirty="0">
                <a:solidFill>
                  <a:srgbClr val="002060"/>
                </a:solidFill>
                <a:latin typeface="Times New Roman" panose="02020603050405020304" pitchFamily="18" charset="0"/>
                <a:cs typeface="Times New Roman" panose="02020603050405020304" pitchFamily="18" charset="0"/>
              </a:rPr>
              <a:t>dense-graded</a:t>
            </a:r>
            <a:endParaRPr lang="ar-IQ" sz="2400" dirty="0"/>
          </a:p>
        </p:txBody>
      </p:sp>
      <p:sp>
        <p:nvSpPr>
          <p:cNvPr id="12" name="Rectangle 11"/>
          <p:cNvSpPr/>
          <p:nvPr/>
        </p:nvSpPr>
        <p:spPr>
          <a:xfrm>
            <a:off x="1508079" y="5224002"/>
            <a:ext cx="1601721" cy="461665"/>
          </a:xfrm>
          <a:prstGeom prst="rect">
            <a:avLst/>
          </a:prstGeom>
        </p:spPr>
        <p:txBody>
          <a:bodyPr wrap="none">
            <a:spAutoFit/>
          </a:bodyPr>
          <a:lstStyle/>
          <a:p>
            <a:r>
              <a:rPr lang="en-US" sz="2400" dirty="0">
                <a:solidFill>
                  <a:srgbClr val="002060"/>
                </a:solidFill>
                <a:latin typeface="Times New Roman" panose="02020603050405020304" pitchFamily="18" charset="0"/>
                <a:cs typeface="Times New Roman" panose="02020603050405020304" pitchFamily="18" charset="0"/>
              </a:rPr>
              <a:t>fine-graded</a:t>
            </a:r>
            <a:endParaRPr lang="ar-IQ" sz="2400" dirty="0"/>
          </a:p>
        </p:txBody>
      </p:sp>
      <p:sp>
        <p:nvSpPr>
          <p:cNvPr id="13" name="Rectangle 12"/>
          <p:cNvSpPr/>
          <p:nvPr/>
        </p:nvSpPr>
        <p:spPr>
          <a:xfrm>
            <a:off x="3380599" y="3118850"/>
            <a:ext cx="2767173" cy="461665"/>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High-Type Surfacing</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3537613" y="3677565"/>
            <a:ext cx="1954474"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M.S. 3⁄8 to 3⁄4 in</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15" name="Rectangle 14"/>
          <p:cNvSpPr/>
          <p:nvPr/>
        </p:nvSpPr>
        <p:spPr>
          <a:xfrm>
            <a:off x="3562653" y="4188429"/>
            <a:ext cx="2095500"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M.S. 1⁄2 to 3⁄4 in</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16" name="Rectangle 15"/>
          <p:cNvSpPr/>
          <p:nvPr/>
        </p:nvSpPr>
        <p:spPr>
          <a:xfrm>
            <a:off x="3537614" y="4775253"/>
            <a:ext cx="1872587"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M.S. 1⁄2 to 1 in</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17" name="Rectangle 16"/>
          <p:cNvSpPr/>
          <p:nvPr/>
        </p:nvSpPr>
        <p:spPr>
          <a:xfrm>
            <a:off x="3563505" y="5254778"/>
            <a:ext cx="2095500"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M.S. 1⁄2 to 3⁄4 in</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19" name="Rectangle 18"/>
          <p:cNvSpPr/>
          <p:nvPr/>
        </p:nvSpPr>
        <p:spPr>
          <a:xfrm>
            <a:off x="6631676" y="3107477"/>
            <a:ext cx="1002899" cy="461665"/>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Base</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20" name="Rectangle 19"/>
          <p:cNvSpPr/>
          <p:nvPr/>
        </p:nvSpPr>
        <p:spPr>
          <a:xfrm>
            <a:off x="6324600" y="3666879"/>
            <a:ext cx="2055499"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M.S. 3⁄4 to 11⁄2 in</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21" name="Rectangle 20"/>
          <p:cNvSpPr/>
          <p:nvPr/>
        </p:nvSpPr>
        <p:spPr>
          <a:xfrm>
            <a:off x="6324601" y="4188429"/>
            <a:ext cx="2055499"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M.S. 3⁄4 to 11⁄2 in</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22" name="Rectangle 21"/>
          <p:cNvSpPr/>
          <p:nvPr/>
        </p:nvSpPr>
        <p:spPr>
          <a:xfrm>
            <a:off x="6324601" y="4713697"/>
            <a:ext cx="1883977"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M.S. 1 to 11⁄2 in</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23" name="Rectangle 22"/>
          <p:cNvSpPr/>
          <p:nvPr/>
        </p:nvSpPr>
        <p:spPr>
          <a:xfrm>
            <a:off x="6379210" y="5224001"/>
            <a:ext cx="1309974"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M.S. 3⁄4 in</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24" name="Rectangle 23"/>
          <p:cNvSpPr/>
          <p:nvPr/>
        </p:nvSpPr>
        <p:spPr>
          <a:xfrm>
            <a:off x="1328834" y="5714196"/>
            <a:ext cx="9555256" cy="1200329"/>
          </a:xfrm>
          <a:prstGeom prst="rect">
            <a:avLst/>
          </a:prstGeom>
        </p:spPr>
        <p:txBody>
          <a:bodyPr wrap="square">
            <a:spAutoFit/>
          </a:bodyPr>
          <a:lstStyle/>
          <a:p>
            <a:pPr algn="ctr"/>
            <a:r>
              <a:rPr lang="en-US" sz="2400" i="1" dirty="0">
                <a:solidFill>
                  <a:srgbClr val="C00000"/>
                </a:solidFill>
                <a:latin typeface="Times New Roman" panose="02020603050405020304" pitchFamily="18" charset="0"/>
                <a:cs typeface="Times New Roman" panose="02020603050405020304" pitchFamily="18" charset="0"/>
              </a:rPr>
              <a:t>The overall objective of the mix design is to determine an optimum blend of the different components that will satisfy the requirements of the given specifications.</a:t>
            </a:r>
            <a:endParaRPr lang="ar-IQ" sz="2400" i="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915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1" y="100823"/>
            <a:ext cx="7101175" cy="535531"/>
          </a:xfrm>
        </p:spPr>
        <p:style>
          <a:lnRef idx="1">
            <a:schemeClr val="accent5"/>
          </a:lnRef>
          <a:fillRef idx="2">
            <a:schemeClr val="accent5"/>
          </a:fillRef>
          <a:effectRef idx="1">
            <a:schemeClr val="accent5"/>
          </a:effectRef>
          <a:fontRef idx="minor">
            <a:schemeClr val="dk1"/>
          </a:fontRef>
        </p:style>
        <p:txBody>
          <a:bodyPr wrap="none">
            <a:spAutoFit/>
          </a:bodyPr>
          <a:lstStyle/>
          <a:p>
            <a:pPr algn="l"/>
            <a:r>
              <a:rPr lang="en-US" sz="3200" b="1" dirty="0">
                <a:solidFill>
                  <a:srgbClr val="FF0000"/>
                </a:solidFill>
                <a:latin typeface="Times New Roman" panose="02020603050405020304" pitchFamily="18" charset="0"/>
                <a:cs typeface="Times New Roman" panose="02020603050405020304" pitchFamily="18" charset="0"/>
              </a:rPr>
              <a:t>Main desirable properties of aggregate:</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219200" y="914400"/>
            <a:ext cx="3581400" cy="52322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sz="2800" dirty="0">
                <a:solidFill>
                  <a:srgbClr val="0070C0"/>
                </a:solidFill>
              </a:rPr>
              <a:t>1) </a:t>
            </a:r>
            <a:r>
              <a:rPr lang="en-US" sz="2800" i="1" dirty="0">
                <a:solidFill>
                  <a:srgbClr val="0070C0"/>
                </a:solidFill>
              </a:rPr>
              <a:t>Inter particle </a:t>
            </a:r>
            <a:r>
              <a:rPr lang="en-US" sz="2800" i="1" dirty="0">
                <a:solidFill>
                  <a:srgbClr val="0070C0"/>
                </a:solidFill>
              </a:rPr>
              <a:t>friction</a:t>
            </a:r>
            <a:endParaRPr lang="ar-IQ" sz="2800" dirty="0">
              <a:solidFill>
                <a:srgbClr val="0070C0"/>
              </a:solidFill>
            </a:endParaRPr>
          </a:p>
        </p:txBody>
      </p:sp>
      <p:sp>
        <p:nvSpPr>
          <p:cNvPr id="5" name="Rectangle 4"/>
          <p:cNvSpPr/>
          <p:nvPr/>
        </p:nvSpPr>
        <p:spPr>
          <a:xfrm>
            <a:off x="1447801" y="1654187"/>
            <a:ext cx="5229317" cy="461665"/>
          </a:xfrm>
          <a:prstGeom prst="rect">
            <a:avLst/>
          </a:prstGeom>
        </p:spPr>
        <p:txBody>
          <a:bodyPr wrap="none">
            <a:spAutoFit/>
          </a:bodyPr>
          <a:lstStyle/>
          <a:p>
            <a:r>
              <a:rPr lang="en-US" sz="2400" dirty="0">
                <a:latin typeface="Times New Roman" panose="02020603050405020304" pitchFamily="18" charset="0"/>
                <a:cs typeface="Times New Roman" panose="02020603050405020304" pitchFamily="18" charset="0"/>
              </a:rPr>
              <a:t>The primary mechanism </a:t>
            </a:r>
            <a:r>
              <a:rPr lang="en-US" sz="2400" dirty="0">
                <a:latin typeface="Times New Roman" panose="02020603050405020304" pitchFamily="18" charset="0"/>
                <a:cs typeface="Times New Roman" panose="02020603050405020304" pitchFamily="18" charset="0"/>
              </a:rPr>
              <a:t>of load </a:t>
            </a:r>
            <a:r>
              <a:rPr lang="en-US" sz="2400" dirty="0">
                <a:latin typeface="Times New Roman" panose="02020603050405020304" pitchFamily="18" charset="0"/>
                <a:cs typeface="Times New Roman" panose="02020603050405020304" pitchFamily="18" charset="0"/>
              </a:rPr>
              <a:t>transfer:</a:t>
            </a:r>
            <a:endParaRPr lang="ar-IQ" sz="2400" dirty="0">
              <a:latin typeface="Times New Roman" panose="02020603050405020304" pitchFamily="18" charset="0"/>
              <a:cs typeface="Times New Roman" panose="02020603050405020304" pitchFamily="18" charset="0"/>
            </a:endParaRPr>
          </a:p>
        </p:txBody>
      </p:sp>
      <p:sp>
        <p:nvSpPr>
          <p:cNvPr id="6" name="Rectangle 5"/>
          <p:cNvSpPr/>
          <p:nvPr/>
        </p:nvSpPr>
        <p:spPr>
          <a:xfrm>
            <a:off x="1600200" y="2238346"/>
            <a:ext cx="2514601" cy="461665"/>
          </a:xfrm>
          <a:prstGeom prst="rect">
            <a:avLst/>
          </a:prstGeom>
        </p:spPr>
        <p:txBody>
          <a:bodyPr wrap="square">
            <a:spAutoFit/>
          </a:bodyPr>
          <a:lstStyle/>
          <a:p>
            <a:r>
              <a:rPr lang="en-US" sz="2400" dirty="0"/>
              <a:t>a. Surface </a:t>
            </a:r>
            <a:r>
              <a:rPr lang="en-US" sz="2400" dirty="0"/>
              <a:t>texture:</a:t>
            </a:r>
            <a:endParaRPr lang="en-US" sz="2400" dirty="0"/>
          </a:p>
        </p:txBody>
      </p:sp>
      <p:sp>
        <p:nvSpPr>
          <p:cNvPr id="7" name="Rectangle 6"/>
          <p:cNvSpPr/>
          <p:nvPr/>
        </p:nvSpPr>
        <p:spPr>
          <a:xfrm>
            <a:off x="4114800" y="2700151"/>
            <a:ext cx="6781800" cy="707886"/>
          </a:xfrm>
          <a:prstGeom prst="rect">
            <a:avLst/>
          </a:prstGeom>
        </p:spPr>
        <p:txBody>
          <a:bodyPr wrap="square">
            <a:spAutoFit/>
          </a:bodyPr>
          <a:lstStyle/>
          <a:p>
            <a:r>
              <a:rPr lang="en-US" sz="2000" dirty="0">
                <a:solidFill>
                  <a:srgbClr val="7030A0"/>
                </a:solidFill>
              </a:rPr>
              <a:t>the more angular the particles the more the interlock between </a:t>
            </a:r>
            <a:r>
              <a:rPr lang="en-US" sz="2000" dirty="0">
                <a:solidFill>
                  <a:srgbClr val="7030A0"/>
                </a:solidFill>
              </a:rPr>
              <a:t>them, many shapes for particles, round</a:t>
            </a:r>
            <a:r>
              <a:rPr lang="en-US" sz="2000" dirty="0">
                <a:solidFill>
                  <a:srgbClr val="7030A0"/>
                </a:solidFill>
              </a:rPr>
              <a:t>, fractured, &amp; </a:t>
            </a:r>
            <a:r>
              <a:rPr lang="en-US" sz="2000" dirty="0">
                <a:solidFill>
                  <a:srgbClr val="7030A0"/>
                </a:solidFill>
              </a:rPr>
              <a:t>cubical</a:t>
            </a:r>
            <a:endParaRPr lang="ar-IQ" sz="2000" dirty="0">
              <a:solidFill>
                <a:srgbClr val="7030A0"/>
              </a:solidFill>
            </a:endParaRPr>
          </a:p>
        </p:txBody>
      </p:sp>
      <p:sp>
        <p:nvSpPr>
          <p:cNvPr id="8" name="Rectangle 7"/>
          <p:cNvSpPr/>
          <p:nvPr/>
        </p:nvSpPr>
        <p:spPr>
          <a:xfrm>
            <a:off x="1585414" y="3456084"/>
            <a:ext cx="8988566" cy="400110"/>
          </a:xfrm>
          <a:prstGeom prst="rect">
            <a:avLst/>
          </a:prstGeom>
        </p:spPr>
        <p:txBody>
          <a:bodyPr wrap="square">
            <a:spAutoFit/>
          </a:bodyPr>
          <a:lstStyle/>
          <a:p>
            <a:r>
              <a:rPr lang="en-US" sz="2000" dirty="0">
                <a:solidFill>
                  <a:srgbClr val="0070C0"/>
                </a:solidFill>
              </a:rPr>
              <a:t>Angularity No. </a:t>
            </a:r>
            <a:r>
              <a:rPr lang="en-US" sz="2000" dirty="0">
                <a:solidFill>
                  <a:srgbClr val="0070C0"/>
                </a:solidFill>
              </a:rPr>
              <a:t>=  voids percentage </a:t>
            </a:r>
            <a:r>
              <a:rPr lang="en-US" sz="2000" dirty="0">
                <a:solidFill>
                  <a:srgbClr val="0070C0"/>
                </a:solidFill>
              </a:rPr>
              <a:t>in </a:t>
            </a:r>
            <a:r>
              <a:rPr lang="en-US" sz="2000" dirty="0">
                <a:solidFill>
                  <a:srgbClr val="0070C0"/>
                </a:solidFill>
              </a:rPr>
              <a:t>round particles  </a:t>
            </a:r>
            <a:r>
              <a:rPr lang="en-US" sz="2000" dirty="0">
                <a:solidFill>
                  <a:srgbClr val="0070C0"/>
                </a:solidFill>
              </a:rPr>
              <a:t>- </a:t>
            </a:r>
            <a:r>
              <a:rPr lang="en-US" sz="2000" dirty="0">
                <a:solidFill>
                  <a:srgbClr val="0070C0"/>
                </a:solidFill>
              </a:rPr>
              <a:t>voids percentage </a:t>
            </a:r>
            <a:r>
              <a:rPr lang="en-US" sz="2000" dirty="0">
                <a:solidFill>
                  <a:srgbClr val="0070C0"/>
                </a:solidFill>
              </a:rPr>
              <a:t>in any shape</a:t>
            </a:r>
            <a:endParaRPr lang="ar-IQ" sz="2000" dirty="0">
              <a:solidFill>
                <a:srgbClr val="0070C0"/>
              </a:solidFill>
            </a:endParaRPr>
          </a:p>
        </p:txBody>
      </p:sp>
      <p:sp>
        <p:nvSpPr>
          <p:cNvPr id="9" name="Rectangle 8"/>
          <p:cNvSpPr/>
          <p:nvPr/>
        </p:nvSpPr>
        <p:spPr>
          <a:xfrm>
            <a:off x="4183039" y="2238345"/>
            <a:ext cx="6858000" cy="400110"/>
          </a:xfrm>
          <a:prstGeom prst="rect">
            <a:avLst/>
          </a:prstGeom>
        </p:spPr>
        <p:txBody>
          <a:bodyPr wrap="square">
            <a:spAutoFit/>
          </a:bodyPr>
          <a:lstStyle/>
          <a:p>
            <a:r>
              <a:rPr lang="en-US" sz="2000" dirty="0">
                <a:solidFill>
                  <a:srgbClr val="7030A0"/>
                </a:solidFill>
              </a:rPr>
              <a:t> </a:t>
            </a:r>
            <a:r>
              <a:rPr lang="en-US" sz="2000" dirty="0">
                <a:solidFill>
                  <a:srgbClr val="7030A0"/>
                </a:solidFill>
              </a:rPr>
              <a:t>particles rough surface provides the resistance to displacement</a:t>
            </a:r>
          </a:p>
        </p:txBody>
      </p:sp>
      <p:sp>
        <p:nvSpPr>
          <p:cNvPr id="10" name="Rectangle 9"/>
          <p:cNvSpPr/>
          <p:nvPr/>
        </p:nvSpPr>
        <p:spPr>
          <a:xfrm>
            <a:off x="1610436" y="2823263"/>
            <a:ext cx="2391809" cy="461665"/>
          </a:xfrm>
          <a:prstGeom prst="rect">
            <a:avLst/>
          </a:prstGeom>
        </p:spPr>
        <p:txBody>
          <a:bodyPr wrap="square">
            <a:spAutoFit/>
          </a:bodyPr>
          <a:lstStyle/>
          <a:p>
            <a:r>
              <a:rPr lang="en-US" sz="2400" dirty="0"/>
              <a:t>b. Particle shape: </a:t>
            </a:r>
            <a:endParaRPr lang="ar-IQ" sz="2400" dirty="0"/>
          </a:p>
        </p:txBody>
      </p:sp>
      <p:sp>
        <p:nvSpPr>
          <p:cNvPr id="11" name="Rectangle 10"/>
          <p:cNvSpPr/>
          <p:nvPr/>
        </p:nvSpPr>
        <p:spPr>
          <a:xfrm>
            <a:off x="4419600" y="3974784"/>
            <a:ext cx="2819400" cy="369332"/>
          </a:xfrm>
          <a:prstGeom prst="rect">
            <a:avLst/>
          </a:prstGeom>
        </p:spPr>
        <p:txBody>
          <a:bodyPr wrap="square">
            <a:spAutoFit/>
          </a:bodyPr>
          <a:lstStyle/>
          <a:p>
            <a:r>
              <a:rPr lang="en-US" b="1" dirty="0">
                <a:solidFill>
                  <a:srgbClr val="002060"/>
                </a:solidFill>
              </a:rPr>
              <a:t>0% &lt; Angularity No. &gt; 10% </a:t>
            </a:r>
            <a:endParaRPr lang="ar-IQ" b="1" dirty="0">
              <a:solidFill>
                <a:srgbClr val="002060"/>
              </a:solidFill>
            </a:endParaRPr>
          </a:p>
        </p:txBody>
      </p:sp>
      <p:sp>
        <p:nvSpPr>
          <p:cNvPr id="12" name="Rectangle 11"/>
          <p:cNvSpPr/>
          <p:nvPr/>
        </p:nvSpPr>
        <p:spPr>
          <a:xfrm>
            <a:off x="1610436" y="4449199"/>
            <a:ext cx="1818565" cy="461665"/>
          </a:xfrm>
          <a:prstGeom prst="rect">
            <a:avLst/>
          </a:prstGeom>
        </p:spPr>
        <p:txBody>
          <a:bodyPr wrap="square">
            <a:spAutoFit/>
          </a:bodyPr>
          <a:lstStyle/>
          <a:p>
            <a:r>
              <a:rPr lang="en-US" sz="2400" dirty="0"/>
              <a:t>c. Gradation </a:t>
            </a:r>
            <a:endParaRPr lang="ar-IQ" sz="2400" dirty="0"/>
          </a:p>
        </p:txBody>
      </p:sp>
      <p:sp>
        <p:nvSpPr>
          <p:cNvPr id="13" name="Rectangle 12"/>
          <p:cNvSpPr/>
          <p:nvPr/>
        </p:nvSpPr>
        <p:spPr>
          <a:xfrm>
            <a:off x="3888912" y="4449198"/>
            <a:ext cx="7007689" cy="707886"/>
          </a:xfrm>
          <a:prstGeom prst="rect">
            <a:avLst/>
          </a:prstGeom>
        </p:spPr>
        <p:txBody>
          <a:bodyPr wrap="square">
            <a:spAutoFit/>
          </a:bodyPr>
          <a:lstStyle/>
          <a:p>
            <a:r>
              <a:rPr lang="en-US" sz="2000" dirty="0">
                <a:solidFill>
                  <a:srgbClr val="7030A0"/>
                </a:solidFill>
              </a:rPr>
              <a:t>Aggregate is either dense graded or open graded, it is not recommended to have any gabs in its gradations</a:t>
            </a:r>
            <a:endParaRPr lang="ar-IQ" sz="2000" dirty="0">
              <a:solidFill>
                <a:srgbClr val="7030A0"/>
              </a:solidFill>
            </a:endParaRPr>
          </a:p>
        </p:txBody>
      </p:sp>
      <p:sp>
        <p:nvSpPr>
          <p:cNvPr id="14" name="Rectangle 13"/>
          <p:cNvSpPr/>
          <p:nvPr/>
        </p:nvSpPr>
        <p:spPr>
          <a:xfrm>
            <a:off x="1751367" y="5157420"/>
            <a:ext cx="8656661" cy="400110"/>
          </a:xfrm>
          <a:prstGeom prst="rect">
            <a:avLst/>
          </a:prstGeom>
        </p:spPr>
        <p:txBody>
          <a:bodyPr wrap="square">
            <a:spAutoFit/>
          </a:bodyPr>
          <a:lstStyle/>
          <a:p>
            <a:r>
              <a:rPr lang="en-US" sz="2000" i="1" dirty="0">
                <a:solidFill>
                  <a:srgbClr val="002060"/>
                </a:solidFill>
              </a:rPr>
              <a:t>The ultimate dense gradation can be obtained according to  Fuller equation: </a:t>
            </a:r>
          </a:p>
        </p:txBody>
      </p:sp>
      <mc:AlternateContent xmlns:mc="http://schemas.openxmlformats.org/markup-compatibility/2006">
        <mc:Choice xmlns:a14="http://schemas.microsoft.com/office/drawing/2010/main" Requires="a14">
          <p:sp>
            <p:nvSpPr>
              <p:cNvPr id="15" name="TextBox 14"/>
              <p:cNvSpPr txBox="1"/>
              <p:nvPr/>
            </p:nvSpPr>
            <p:spPr>
              <a:xfrm>
                <a:off x="1905001" y="5567970"/>
                <a:ext cx="2379947" cy="933589"/>
              </a:xfrm>
              <a:prstGeom prst="rect">
                <a:avLst/>
              </a:prstGeom>
              <a:noFill/>
            </p:spPr>
            <p:txBody>
              <a:bodyPr wrap="none" rtlCol="1">
                <a:spAutoFit/>
              </a:bodyPr>
              <a:lstStyle/>
              <a:p>
                <a14:m>
                  <m:oMath xmlns:m="http://schemas.openxmlformats.org/officeDocument/2006/math">
                    <m:f>
                      <m:fPr>
                        <m:ctrlPr>
                          <a:rPr lang="en-US" sz="3200" i="1">
                            <a:latin typeface="Cambria Math" panose="02040503050406030204" pitchFamily="18" charset="0"/>
                          </a:rPr>
                        </m:ctrlPr>
                      </m:fPr>
                      <m:num>
                        <m:r>
                          <a:rPr lang="en-US" sz="3200" i="1">
                            <a:latin typeface="Cambria Math"/>
                          </a:rPr>
                          <m:t>𝑃</m:t>
                        </m:r>
                      </m:num>
                      <m:den>
                        <m:r>
                          <a:rPr lang="en-US" sz="3200" i="1">
                            <a:latin typeface="Cambria Math"/>
                          </a:rPr>
                          <m:t>100</m:t>
                        </m:r>
                      </m:den>
                    </m:f>
                    <m:r>
                      <a:rPr lang="en-US" sz="3200" i="1">
                        <a:latin typeface="Cambria Math"/>
                      </a:rPr>
                      <m:t>=</m:t>
                    </m:r>
                    <m:sSup>
                      <m:sSupPr>
                        <m:ctrlPr>
                          <a:rPr lang="en-US" sz="3200" i="1">
                            <a:latin typeface="Cambria Math" panose="02040503050406030204" pitchFamily="18" charset="0"/>
                          </a:rPr>
                        </m:ctrlPr>
                      </m:sSupPr>
                      <m:e>
                        <m:d>
                          <m:dPr>
                            <m:ctrlPr>
                              <a:rPr lang="en-US" sz="3200" i="1">
                                <a:latin typeface="Cambria Math" panose="02040503050406030204" pitchFamily="18" charset="0"/>
                              </a:rPr>
                            </m:ctrlPr>
                          </m:dPr>
                          <m:e>
                            <m:f>
                              <m:fPr>
                                <m:ctrlPr>
                                  <a:rPr lang="en-US" sz="3200" i="1">
                                    <a:latin typeface="Cambria Math" panose="02040503050406030204" pitchFamily="18" charset="0"/>
                                  </a:rPr>
                                </m:ctrlPr>
                              </m:fPr>
                              <m:num>
                                <m:r>
                                  <a:rPr lang="en-US" sz="3200" i="1">
                                    <a:latin typeface="Cambria Math"/>
                                  </a:rPr>
                                  <m:t>𝑑</m:t>
                                </m:r>
                              </m:num>
                              <m:den>
                                <m:r>
                                  <a:rPr lang="en-US" sz="3200" i="1">
                                    <a:latin typeface="Cambria Math"/>
                                  </a:rPr>
                                  <m:t>𝐷</m:t>
                                </m:r>
                              </m:den>
                            </m:f>
                          </m:e>
                        </m:d>
                      </m:e>
                      <m:sup>
                        <m:r>
                          <a:rPr lang="en-US" sz="3200" i="1">
                            <a:latin typeface="Cambria Math"/>
                          </a:rPr>
                          <m:t>0</m:t>
                        </m:r>
                        <m:r>
                          <a:rPr lang="en-US" sz="3200" i="1">
                            <a:latin typeface="Cambria Math"/>
                          </a:rPr>
                          <m:t>.</m:t>
                        </m:r>
                        <m:r>
                          <a:rPr lang="en-US" sz="3200" i="1">
                            <a:latin typeface="Cambria Math"/>
                          </a:rPr>
                          <m:t>5</m:t>
                        </m:r>
                      </m:sup>
                    </m:sSup>
                  </m:oMath>
                </a14:m>
                <a:r>
                  <a:rPr lang="en-US" sz="3200" dirty="0"/>
                  <a:t> </a:t>
                </a:r>
                <a:endParaRPr lang="ar-IQ" sz="3200" dirty="0"/>
              </a:p>
            </p:txBody>
          </p:sp>
        </mc:Choice>
        <mc:Fallback>
          <p:sp>
            <p:nvSpPr>
              <p:cNvPr id="15" name="TextBox 14"/>
              <p:cNvSpPr txBox="1">
                <a:spLocks noRot="1" noChangeAspect="1" noMove="1" noResize="1" noEditPoints="1" noAdjustHandles="1" noChangeArrowheads="1" noChangeShapeType="1" noTextEdit="1"/>
              </p:cNvSpPr>
              <p:nvPr/>
            </p:nvSpPr>
            <p:spPr>
              <a:xfrm>
                <a:off x="1905001" y="5567970"/>
                <a:ext cx="2379947" cy="933589"/>
              </a:xfrm>
              <a:prstGeom prst="rect">
                <a:avLst/>
              </a:prstGeom>
              <a:blipFill rotWithShape="0">
                <a:blip r:embed="rId2"/>
                <a:stretch>
                  <a:fillRect/>
                </a:stretch>
              </a:blipFill>
            </p:spPr>
            <p:txBody>
              <a:bodyPr/>
              <a:lstStyle/>
              <a:p>
                <a:r>
                  <a:rPr lang="en-US">
                    <a:noFill/>
                  </a:rPr>
                  <a:t> </a:t>
                </a:r>
              </a:p>
            </p:txBody>
          </p:sp>
        </mc:Fallback>
      </mc:AlternateContent>
      <p:sp>
        <p:nvSpPr>
          <p:cNvPr id="16" name="Rectangle 15"/>
          <p:cNvSpPr/>
          <p:nvPr/>
        </p:nvSpPr>
        <p:spPr>
          <a:xfrm>
            <a:off x="4572000" y="5593440"/>
            <a:ext cx="5836027" cy="923330"/>
          </a:xfrm>
          <a:prstGeom prst="rect">
            <a:avLst/>
          </a:prstGeom>
        </p:spPr>
        <p:txBody>
          <a:bodyPr wrap="square">
            <a:spAutoFit/>
          </a:bodyPr>
          <a:lstStyle/>
          <a:p>
            <a:r>
              <a:rPr lang="en-US" i="1" dirty="0">
                <a:solidFill>
                  <a:srgbClr val="002060"/>
                </a:solidFill>
              </a:rPr>
              <a:t>D</a:t>
            </a:r>
            <a:r>
              <a:rPr lang="en-US" dirty="0">
                <a:solidFill>
                  <a:srgbClr val="002060"/>
                </a:solidFill>
              </a:rPr>
              <a:t> = diameter of max. size </a:t>
            </a:r>
            <a:r>
              <a:rPr lang="en-US" dirty="0">
                <a:solidFill>
                  <a:srgbClr val="002060"/>
                </a:solidFill>
              </a:rPr>
              <a:t>particle, </a:t>
            </a:r>
            <a:r>
              <a:rPr lang="en-US" dirty="0">
                <a:solidFill>
                  <a:srgbClr val="002060"/>
                </a:solidFill>
              </a:rPr>
              <a:t>(passing 100%); inch</a:t>
            </a:r>
          </a:p>
          <a:p>
            <a:r>
              <a:rPr lang="en-US" i="1" dirty="0">
                <a:solidFill>
                  <a:srgbClr val="002060"/>
                </a:solidFill>
              </a:rPr>
              <a:t>d </a:t>
            </a:r>
            <a:r>
              <a:rPr lang="en-US" dirty="0">
                <a:solidFill>
                  <a:srgbClr val="002060"/>
                </a:solidFill>
              </a:rPr>
              <a:t>= size of opening for any sieve, inch</a:t>
            </a:r>
          </a:p>
          <a:p>
            <a:r>
              <a:rPr lang="en-US" i="1" dirty="0">
                <a:solidFill>
                  <a:srgbClr val="002060"/>
                </a:solidFill>
              </a:rPr>
              <a:t>P</a:t>
            </a:r>
            <a:r>
              <a:rPr lang="en-US" dirty="0">
                <a:solidFill>
                  <a:srgbClr val="002060"/>
                </a:solidFill>
              </a:rPr>
              <a:t> = percent passing of that sieve.</a:t>
            </a:r>
            <a:endParaRPr lang="ar-IQ" dirty="0">
              <a:solidFill>
                <a:srgbClr val="002060"/>
              </a:solidFill>
            </a:endParaRPr>
          </a:p>
        </p:txBody>
      </p:sp>
    </p:spTree>
    <p:extLst>
      <p:ext uri="{BB962C8B-B14F-4D97-AF65-F5344CB8AC3E}">
        <p14:creationId xmlns:p14="http://schemas.microsoft.com/office/powerpoint/2010/main" val="765502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7600" y="167045"/>
            <a:ext cx="6553200" cy="830997"/>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Durability  represents the resistance to crashing, degradation, and disintegration. </a:t>
            </a:r>
            <a:endParaRPr lang="ar-IQ" sz="2400" dirty="0">
              <a:latin typeface="Times New Roman" panose="02020603050405020304" pitchFamily="18" charset="0"/>
              <a:cs typeface="Times New Roman" panose="02020603050405020304" pitchFamily="18" charset="0"/>
            </a:endParaRPr>
          </a:p>
        </p:txBody>
      </p:sp>
      <p:sp>
        <p:nvSpPr>
          <p:cNvPr id="5" name="Rectangle 4"/>
          <p:cNvSpPr/>
          <p:nvPr/>
        </p:nvSpPr>
        <p:spPr>
          <a:xfrm>
            <a:off x="1371600" y="228600"/>
            <a:ext cx="2056012" cy="52322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sz="2800" dirty="0">
                <a:solidFill>
                  <a:srgbClr val="0070C0"/>
                </a:solidFill>
              </a:rPr>
              <a:t>2) </a:t>
            </a:r>
            <a:r>
              <a:rPr lang="en-US" sz="2800" dirty="0">
                <a:solidFill>
                  <a:srgbClr val="0070C0"/>
                </a:solidFill>
              </a:rPr>
              <a:t>Durability: </a:t>
            </a:r>
            <a:endParaRPr lang="ar-IQ" sz="2800" dirty="0">
              <a:solidFill>
                <a:srgbClr val="0070C0"/>
              </a:solidFill>
            </a:endParaRPr>
          </a:p>
        </p:txBody>
      </p:sp>
      <p:sp>
        <p:nvSpPr>
          <p:cNvPr id="6" name="Rectangle 5"/>
          <p:cNvSpPr/>
          <p:nvPr/>
        </p:nvSpPr>
        <p:spPr>
          <a:xfrm>
            <a:off x="1371601" y="1451465"/>
            <a:ext cx="1617879" cy="461665"/>
          </a:xfrm>
          <a:prstGeom prst="rect">
            <a:avLst/>
          </a:prstGeom>
        </p:spPr>
        <p:txBody>
          <a:bodyPr wrap="square">
            <a:spAutoFit/>
          </a:bodyPr>
          <a:lstStyle/>
          <a:p>
            <a:r>
              <a:rPr lang="en-US" sz="2400" dirty="0"/>
              <a:t>a. Crashing </a:t>
            </a:r>
            <a:endParaRPr lang="ar-IQ" sz="2400" dirty="0"/>
          </a:p>
        </p:txBody>
      </p:sp>
      <p:sp>
        <p:nvSpPr>
          <p:cNvPr id="7" name="Rectangle 6"/>
          <p:cNvSpPr/>
          <p:nvPr/>
        </p:nvSpPr>
        <p:spPr>
          <a:xfrm>
            <a:off x="3427612" y="1451465"/>
            <a:ext cx="7468988" cy="830997"/>
          </a:xfrm>
          <a:prstGeom prst="rect">
            <a:avLst/>
          </a:prstGeom>
        </p:spPr>
        <p:txBody>
          <a:bodyPr wrap="square">
            <a:spAutoFit/>
          </a:bodyPr>
          <a:lstStyle/>
          <a:p>
            <a:r>
              <a:rPr lang="en-US" sz="2400" dirty="0">
                <a:solidFill>
                  <a:srgbClr val="7030A0"/>
                </a:solidFill>
                <a:latin typeface="Times New Roman" panose="02020603050405020304" pitchFamily="18" charset="0"/>
                <a:cs typeface="Times New Roman" panose="02020603050405020304" pitchFamily="18" charset="0"/>
              </a:rPr>
              <a:t>Aggregates used in pavement construction should be strong enough to resist crushing under traffic wheel loads</a:t>
            </a:r>
            <a:endParaRPr lang="ar-IQ" sz="2400" dirty="0">
              <a:solidFill>
                <a:srgbClr val="7030A0"/>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2" name="Rectangle 1"/>
              <p:cNvSpPr/>
              <p:nvPr/>
            </p:nvSpPr>
            <p:spPr>
              <a:xfrm>
                <a:off x="2989479" y="4825495"/>
                <a:ext cx="7086600" cy="73141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2000" i="1">
                          <a:latin typeface="Cambria Math"/>
                        </a:rPr>
                        <m:t>𝐶𝑟𝑢𝑠</m:t>
                      </m:r>
                      <m:r>
                        <a:rPr lang="en-US" sz="2000" i="1">
                          <a:latin typeface="Cambria Math"/>
                        </a:rPr>
                        <m:t>h</m:t>
                      </m:r>
                      <m:r>
                        <a:rPr lang="en-US" sz="2000" i="1">
                          <a:latin typeface="Cambria Math"/>
                        </a:rPr>
                        <m:t>𝑖𝑛𝑔</m:t>
                      </m:r>
                      <m:r>
                        <a:rPr lang="en-US" sz="2000" i="1">
                          <a:latin typeface="Cambria Math"/>
                        </a:rPr>
                        <m:t> </m:t>
                      </m:r>
                      <m:r>
                        <a:rPr lang="en-US" sz="2000" i="1">
                          <a:latin typeface="Cambria Math"/>
                        </a:rPr>
                        <m:t>𝑉𝑎𝑙𝑢𝑒</m:t>
                      </m:r>
                      <m:r>
                        <a:rPr lang="en-US" sz="2000" i="1">
                          <a:latin typeface="Cambria Math"/>
                        </a:rPr>
                        <m:t>=</m:t>
                      </m:r>
                      <m:f>
                        <m:fPr>
                          <m:ctrlPr>
                            <a:rPr lang="en-US" sz="2000" i="1">
                              <a:latin typeface="Cambria Math" panose="02040503050406030204" pitchFamily="18" charset="0"/>
                            </a:rPr>
                          </m:ctrlPr>
                        </m:fPr>
                        <m:num>
                          <m:r>
                            <a:rPr lang="en-US" sz="2000" i="1">
                              <a:latin typeface="Cambria Math"/>
                            </a:rPr>
                            <m:t>𝑊𝑒𝑖𝑔</m:t>
                          </m:r>
                          <m:r>
                            <a:rPr lang="en-US" sz="2000" i="1">
                              <a:latin typeface="Cambria Math"/>
                            </a:rPr>
                            <m:t>h</m:t>
                          </m:r>
                          <m:r>
                            <a:rPr lang="en-US" sz="2000" i="1">
                              <a:latin typeface="Cambria Math"/>
                            </a:rPr>
                            <m:t>𝑡</m:t>
                          </m:r>
                          <m:r>
                            <a:rPr lang="en-US" sz="2000" i="1">
                              <a:latin typeface="Cambria Math"/>
                            </a:rPr>
                            <m:t> </m:t>
                          </m:r>
                          <m:r>
                            <a:rPr lang="en-US" sz="2000" i="1">
                              <a:latin typeface="Cambria Math"/>
                            </a:rPr>
                            <m:t>𝑜𝑓</m:t>
                          </m:r>
                          <m:r>
                            <a:rPr lang="en-US" sz="2000" i="1">
                              <a:latin typeface="Cambria Math"/>
                            </a:rPr>
                            <m:t> </m:t>
                          </m:r>
                          <m:r>
                            <a:rPr lang="en-US" sz="2000" i="1">
                              <a:latin typeface="Cambria Math"/>
                            </a:rPr>
                            <m:t>𝑚𝑎𝑡𝑒𝑟𝑖𝑎𝑙𝑠</m:t>
                          </m:r>
                          <m:r>
                            <a:rPr lang="en-US" sz="2000" i="1">
                              <a:latin typeface="Cambria Math"/>
                            </a:rPr>
                            <m:t> </m:t>
                          </m:r>
                          <m:r>
                            <a:rPr lang="en-US" sz="2000" i="1">
                              <a:latin typeface="Cambria Math"/>
                            </a:rPr>
                            <m:t>𝑝𝑎𝑠𝑠𝑖𝑛𝑔</m:t>
                          </m:r>
                          <m:r>
                            <a:rPr lang="en-US" sz="2000" i="1">
                              <a:latin typeface="Cambria Math"/>
                            </a:rPr>
                            <m:t> </m:t>
                          </m:r>
                          <m:r>
                            <a:rPr lang="en-US" sz="2000" i="1">
                              <a:latin typeface="Cambria Math"/>
                            </a:rPr>
                            <m:t>𝑠𝑖𝑒𝑣𝑒</m:t>
                          </m:r>
                          <m:r>
                            <a:rPr lang="en-US" sz="2000" i="1">
                              <a:latin typeface="Cambria Math"/>
                            </a:rPr>
                            <m:t> </m:t>
                          </m:r>
                          <m:r>
                            <a:rPr lang="en-US" sz="2000" i="1">
                              <a:latin typeface="Cambria Math"/>
                            </a:rPr>
                            <m:t>𝑁𝑜</m:t>
                          </m:r>
                          <m:r>
                            <a:rPr lang="en-US" sz="2000" i="1">
                              <a:latin typeface="Cambria Math"/>
                            </a:rPr>
                            <m:t>.</m:t>
                          </m:r>
                          <m:r>
                            <a:rPr lang="en-US" sz="2000" i="1">
                              <a:latin typeface="Cambria Math"/>
                            </a:rPr>
                            <m:t>7</m:t>
                          </m:r>
                        </m:num>
                        <m:den>
                          <m:r>
                            <a:rPr lang="en-US" sz="2000" i="1">
                              <a:latin typeface="Cambria Math"/>
                            </a:rPr>
                            <m:t>𝑂𝑟𝑖𝑔𝑖𝑛𝑎𝑙</m:t>
                          </m:r>
                          <m:r>
                            <a:rPr lang="en-US" sz="2000" i="1">
                              <a:latin typeface="Cambria Math"/>
                            </a:rPr>
                            <m:t> </m:t>
                          </m:r>
                          <m:r>
                            <a:rPr lang="en-US" sz="2000" i="1">
                              <a:latin typeface="Cambria Math"/>
                            </a:rPr>
                            <m:t>𝑊𝑒𝑖𝑔</m:t>
                          </m:r>
                          <m:r>
                            <a:rPr lang="en-US" sz="2000" i="1">
                              <a:latin typeface="Cambria Math"/>
                            </a:rPr>
                            <m:t>h</m:t>
                          </m:r>
                          <m:r>
                            <a:rPr lang="en-US" sz="2000" i="1">
                              <a:latin typeface="Cambria Math"/>
                            </a:rPr>
                            <m:t>𝑡</m:t>
                          </m:r>
                        </m:den>
                      </m:f>
                    </m:oMath>
                  </m:oMathPara>
                </a14:m>
                <a:endParaRPr lang="ar-IQ" sz="2000" dirty="0"/>
              </a:p>
            </p:txBody>
          </p:sp>
        </mc:Choice>
        <mc:Fallback>
          <p:sp>
            <p:nvSpPr>
              <p:cNvPr id="2" name="Rectangle 1"/>
              <p:cNvSpPr>
                <a:spLocks noRot="1" noChangeAspect="1" noMove="1" noResize="1" noEditPoints="1" noAdjustHandles="1" noChangeArrowheads="1" noChangeShapeType="1" noTextEdit="1"/>
              </p:cNvSpPr>
              <p:nvPr/>
            </p:nvSpPr>
            <p:spPr>
              <a:xfrm>
                <a:off x="2989479" y="4825495"/>
                <a:ext cx="7086600" cy="731419"/>
              </a:xfrm>
              <a:prstGeom prst="rect">
                <a:avLst/>
              </a:prstGeom>
              <a:blipFill rotWithShape="0">
                <a:blip r:embed="rId3"/>
                <a:stretch>
                  <a:fillRect/>
                </a:stretch>
              </a:blipFill>
            </p:spPr>
            <p:txBody>
              <a:bodyPr/>
              <a:lstStyle/>
              <a:p>
                <a:r>
                  <a:rPr lang="en-US">
                    <a:noFill/>
                  </a:rPr>
                  <a:t> </a:t>
                </a:r>
              </a:p>
            </p:txBody>
          </p:sp>
        </mc:Fallback>
      </mc:AlternateContent>
      <p:sp>
        <p:nvSpPr>
          <p:cNvPr id="3" name="Rectangle 2"/>
          <p:cNvSpPr/>
          <p:nvPr/>
        </p:nvSpPr>
        <p:spPr>
          <a:xfrm>
            <a:off x="3427612" y="2305924"/>
            <a:ext cx="5541902" cy="461665"/>
          </a:xfrm>
          <a:prstGeom prst="rect">
            <a:avLst/>
          </a:prstGeom>
        </p:spPr>
        <p:txBody>
          <a:bodyPr wrap="none">
            <a:spAutoFit/>
          </a:bodyPr>
          <a:lstStyle/>
          <a:p>
            <a:r>
              <a:rPr lang="en-US" sz="2400" dirty="0">
                <a:solidFill>
                  <a:srgbClr val="A81F04"/>
                </a:solidFill>
              </a:rPr>
              <a:t>It is usually indicated </a:t>
            </a:r>
            <a:r>
              <a:rPr lang="en-US" sz="2400" dirty="0">
                <a:solidFill>
                  <a:srgbClr val="A81F04"/>
                </a:solidFill>
              </a:rPr>
              <a:t>by the Crashing Value</a:t>
            </a:r>
            <a:endParaRPr lang="ar-IQ" sz="2400" dirty="0">
              <a:solidFill>
                <a:srgbClr val="A81F04"/>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3244" y="2745916"/>
            <a:ext cx="1327557" cy="19444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3126088" y="3623712"/>
            <a:ext cx="5697321"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Aggregates passing 12.5 mm sieve and retained on 10 mm  subjected to a pressure of 40 tons </a:t>
            </a:r>
            <a:endParaRPr lang="ar-IQ" sz="2000" dirty="0">
              <a:solidFill>
                <a:srgbClr val="002060"/>
              </a:solidFill>
            </a:endParaRPr>
          </a:p>
        </p:txBody>
      </p:sp>
      <mc:AlternateContent xmlns:mc="http://schemas.openxmlformats.org/markup-compatibility/2006">
        <mc:Choice xmlns:a14="http://schemas.microsoft.com/office/drawing/2010/main" Requires="a14">
          <p:sp>
            <p:nvSpPr>
              <p:cNvPr id="11" name="Rectangle 10"/>
              <p:cNvSpPr/>
              <p:nvPr/>
            </p:nvSpPr>
            <p:spPr>
              <a:xfrm>
                <a:off x="2876746" y="6096001"/>
                <a:ext cx="4660571" cy="461665"/>
              </a:xfrm>
              <a:prstGeom prst="rect">
                <a:avLst/>
              </a:prstGeom>
            </p:spPr>
            <p:txBody>
              <a:bodyPr wrap="none">
                <a:spAutoFit/>
              </a:bodyPr>
              <a:lstStyle/>
              <a:p>
                <a:r>
                  <a:rPr lang="en-US" sz="2400" b="1" i="1" dirty="0">
                    <a:solidFill>
                      <a:srgbClr val="A81F04"/>
                    </a:solidFill>
                    <a:latin typeface="Times New Roman" panose="02020603050405020304" pitchFamily="18" charset="0"/>
                    <a:cs typeface="Times New Roman" panose="02020603050405020304" pitchFamily="18" charset="0"/>
                  </a:rPr>
                  <a:t>Crashing Value should be  </a:t>
                </a:r>
                <a14:m>
                  <m:oMath xmlns:m="http://schemas.openxmlformats.org/officeDocument/2006/math">
                    <m:r>
                      <a:rPr lang="en-US" sz="2400" b="1" i="1">
                        <a:solidFill>
                          <a:srgbClr val="A81F04"/>
                        </a:solidFill>
                        <a:latin typeface="Cambria Math"/>
                        <a:ea typeface="Cambria Math"/>
                        <a:cs typeface="+mj-cs"/>
                      </a:rPr>
                      <m:t>≤</m:t>
                    </m:r>
                    <m:r>
                      <a:rPr lang="en-US" sz="2400" b="1" i="1">
                        <a:solidFill>
                          <a:srgbClr val="A81F04"/>
                        </a:solidFill>
                        <a:latin typeface="Cambria Math"/>
                        <a:ea typeface="Cambria Math"/>
                        <a:cs typeface="+mj-cs"/>
                      </a:rPr>
                      <m:t>𝟏𝟐</m:t>
                    </m:r>
                    <m:r>
                      <a:rPr lang="en-US" sz="2400" b="1" i="1">
                        <a:solidFill>
                          <a:srgbClr val="A81F04"/>
                        </a:solidFill>
                        <a:latin typeface="Cambria Math"/>
                        <a:ea typeface="Cambria Math"/>
                        <a:cs typeface="+mj-cs"/>
                      </a:rPr>
                      <m:t>%</m:t>
                    </m:r>
                  </m:oMath>
                </a14:m>
                <a:endParaRPr lang="ar-IQ" sz="2400" b="1" i="1" dirty="0">
                  <a:latin typeface="Times New Roman" panose="02020603050405020304" pitchFamily="18" charset="0"/>
                  <a:cs typeface="Times New Roman" panose="02020603050405020304" pitchFamily="18" charset="0"/>
                </a:endParaRPr>
              </a:p>
            </p:txBody>
          </p:sp>
        </mc:Choice>
        <mc:Fallback>
          <p:sp>
            <p:nvSpPr>
              <p:cNvPr id="11" name="Rectangle 10"/>
              <p:cNvSpPr>
                <a:spLocks noRot="1" noChangeAspect="1" noMove="1" noResize="1" noEditPoints="1" noAdjustHandles="1" noChangeArrowheads="1" noChangeShapeType="1" noTextEdit="1"/>
              </p:cNvSpPr>
              <p:nvPr/>
            </p:nvSpPr>
            <p:spPr>
              <a:xfrm>
                <a:off x="2876746" y="6096001"/>
                <a:ext cx="4660571" cy="461665"/>
              </a:xfrm>
              <a:prstGeom prst="rect">
                <a:avLst/>
              </a:prstGeom>
              <a:blipFill rotWithShape="0">
                <a:blip r:embed="rId5"/>
                <a:stretch>
                  <a:fillRect l="-2094" t="-10526" b="-28947"/>
                </a:stretch>
              </a:blipFill>
            </p:spPr>
            <p:txBody>
              <a:bodyPr/>
              <a:lstStyle/>
              <a:p>
                <a:r>
                  <a:rPr lang="en-US">
                    <a:noFill/>
                  </a:rPr>
                  <a:t> </a:t>
                </a:r>
              </a:p>
            </p:txBody>
          </p:sp>
        </mc:Fallback>
      </mc:AlternateContent>
    </p:spTree>
    <p:extLst>
      <p:ext uri="{BB962C8B-B14F-4D97-AF65-F5344CB8AC3E}">
        <p14:creationId xmlns:p14="http://schemas.microsoft.com/office/powerpoint/2010/main" val="2233153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52401"/>
            <a:ext cx="2066934" cy="461665"/>
          </a:xfrm>
          <a:prstGeom prst="rect">
            <a:avLst/>
          </a:prstGeom>
        </p:spPr>
        <p:txBody>
          <a:bodyPr wrap="square">
            <a:spAutoFit/>
          </a:bodyPr>
          <a:lstStyle/>
          <a:p>
            <a:r>
              <a:rPr lang="en-US" sz="2400" dirty="0"/>
              <a:t>b. Degradation </a:t>
            </a:r>
            <a:endParaRPr lang="ar-IQ" sz="2400" dirty="0"/>
          </a:p>
        </p:txBody>
      </p:sp>
      <p:sp>
        <p:nvSpPr>
          <p:cNvPr id="4" name="Rectangle 3"/>
          <p:cNvSpPr/>
          <p:nvPr/>
        </p:nvSpPr>
        <p:spPr>
          <a:xfrm>
            <a:off x="1114567" y="3352800"/>
            <a:ext cx="4143234" cy="1631216"/>
          </a:xfrm>
          <a:prstGeom prst="rect">
            <a:avLst/>
          </a:prstGeom>
        </p:spPr>
        <p:txBody>
          <a:bodyPr wrap="square">
            <a:spAutoFit/>
          </a:bodyPr>
          <a:lstStyle/>
          <a:p>
            <a:r>
              <a:rPr lang="en-US" sz="2000" dirty="0">
                <a:solidFill>
                  <a:srgbClr val="7030A0"/>
                </a:solidFill>
                <a:latin typeface="Times New Roman" panose="02020603050405020304" pitchFamily="18" charset="0"/>
                <a:cs typeface="Times New Roman" panose="02020603050405020304" pitchFamily="18" charset="0"/>
              </a:rPr>
              <a:t>Aggregate abrasion characteristics are important because aggregate in HMA must resist crushing, degradation and disintegration in order to produce a high quality HMA.</a:t>
            </a:r>
            <a:endParaRPr lang="ar-IQ" sz="2000" dirty="0">
              <a:solidFill>
                <a:srgbClr val="7030A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381836" y="762001"/>
            <a:ext cx="9525000" cy="1015663"/>
          </a:xfrm>
          <a:prstGeom prst="rect">
            <a:avLst/>
          </a:prstGeom>
        </p:spPr>
        <p:txBody>
          <a:bodyPr wrap="square">
            <a:spAutoFit/>
          </a:bodyPr>
          <a:lstStyle/>
          <a:p>
            <a:r>
              <a:rPr lang="en-US" sz="2000" dirty="0">
                <a:solidFill>
                  <a:srgbClr val="7030A0"/>
                </a:solidFill>
                <a:latin typeface="Times New Roman" panose="02020603050405020304" pitchFamily="18" charset="0"/>
                <a:cs typeface="Times New Roman" panose="02020603050405020304" pitchFamily="18" charset="0"/>
              </a:rPr>
              <a:t>The Los Angeles test is a measure of degradation of mineral aggregates of standard </a:t>
            </a:r>
            <a:r>
              <a:rPr lang="en-US" sz="2000" dirty="0">
                <a:solidFill>
                  <a:srgbClr val="7030A0"/>
                </a:solidFill>
                <a:latin typeface="Times New Roman" panose="02020603050405020304" pitchFamily="18" charset="0"/>
                <a:cs typeface="Times New Roman" panose="02020603050405020304" pitchFamily="18" charset="0"/>
              </a:rPr>
              <a:t>grading </a:t>
            </a:r>
            <a:r>
              <a:rPr lang="en-US" sz="2000" dirty="0">
                <a:solidFill>
                  <a:srgbClr val="7030A0"/>
                </a:solidFill>
                <a:latin typeface="Times New Roman" panose="02020603050405020304" pitchFamily="18" charset="0"/>
                <a:cs typeface="Times New Roman" panose="02020603050405020304" pitchFamily="18" charset="0"/>
              </a:rPr>
              <a:t>resulting from </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7030A0"/>
                </a:solidFill>
                <a:latin typeface="Times New Roman" panose="02020603050405020304" pitchFamily="18" charset="0"/>
                <a:cs typeface="Times New Roman" panose="02020603050405020304" pitchFamily="18" charset="0"/>
              </a:rPr>
              <a:t>abrasion or attrition, impact, and grinding in a rotating steel drum containing </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7030A0"/>
                </a:solidFill>
                <a:latin typeface="Times New Roman" panose="02020603050405020304" pitchFamily="18" charset="0"/>
                <a:cs typeface="Times New Roman" panose="02020603050405020304" pitchFamily="18" charset="0"/>
              </a:rPr>
              <a:t>steel spheres.</a:t>
            </a:r>
            <a:endParaRPr lang="ar-IQ" sz="2000" dirty="0">
              <a:solidFill>
                <a:srgbClr val="7030A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295401" y="1905001"/>
            <a:ext cx="3749421" cy="1015663"/>
          </a:xfrm>
          <a:prstGeom prst="rect">
            <a:avLst/>
          </a:prstGeom>
        </p:spPr>
        <p:txBody>
          <a:bodyPr wrap="square">
            <a:spAutoFit/>
          </a:bodyPr>
          <a:lstStyle/>
          <a:p>
            <a:r>
              <a:rPr lang="en-US" sz="2000" dirty="0">
                <a:solidFill>
                  <a:srgbClr val="C00000"/>
                </a:solidFill>
                <a:latin typeface="Times New Roman" panose="02020603050405020304" pitchFamily="18" charset="0"/>
                <a:cs typeface="Times New Roman" panose="02020603050405020304" pitchFamily="18" charset="0"/>
              </a:rPr>
              <a:t>The (L.A.) abrasion test is used to indicate aggregate toughness and abrasion characteristics</a:t>
            </a:r>
            <a:endParaRPr lang="ar-IQ" sz="2000" dirty="0">
              <a:solidFill>
                <a:srgbClr val="C0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7" name="Rectangle 6"/>
              <p:cNvSpPr/>
              <p:nvPr/>
            </p:nvSpPr>
            <p:spPr>
              <a:xfrm>
                <a:off x="8610600" y="6063733"/>
                <a:ext cx="2286000" cy="400110"/>
              </a:xfrm>
              <a:prstGeom prst="rect">
                <a:avLst/>
              </a:prstGeom>
            </p:spPr>
            <p:txBody>
              <a:bodyPr wrap="square">
                <a:spAutoFit/>
              </a:bodyPr>
              <a:lstStyle/>
              <a:p>
                <a:r>
                  <a:rPr lang="en-US" sz="2000" dirty="0">
                    <a:solidFill>
                      <a:srgbClr val="C00000"/>
                    </a:solidFill>
                  </a:rPr>
                  <a:t>Should be  </a:t>
                </a:r>
                <a14:m>
                  <m:oMath xmlns:m="http://schemas.openxmlformats.org/officeDocument/2006/math">
                    <m:r>
                      <a:rPr lang="en-US" sz="2000" i="1">
                        <a:solidFill>
                          <a:srgbClr val="C00000"/>
                        </a:solidFill>
                        <a:latin typeface="Cambria Math"/>
                        <a:ea typeface="Cambria Math"/>
                      </a:rPr>
                      <m:t>≤</m:t>
                    </m:r>
                    <m:r>
                      <a:rPr lang="en-US" sz="2000" i="1">
                        <a:solidFill>
                          <a:srgbClr val="C00000"/>
                        </a:solidFill>
                        <a:latin typeface="Cambria Math"/>
                        <a:ea typeface="Cambria Math"/>
                      </a:rPr>
                      <m:t>30</m:t>
                    </m:r>
                    <m:r>
                      <a:rPr lang="en-US" sz="2000" i="1">
                        <a:solidFill>
                          <a:srgbClr val="C00000"/>
                        </a:solidFill>
                        <a:latin typeface="Cambria Math"/>
                        <a:ea typeface="Cambria Math"/>
                      </a:rPr>
                      <m:t>%</m:t>
                    </m:r>
                  </m:oMath>
                </a14:m>
                <a:endParaRPr lang="ar-IQ" sz="2000" dirty="0">
                  <a:solidFill>
                    <a:srgbClr val="C00000"/>
                  </a:solidFill>
                </a:endParaRPr>
              </a:p>
            </p:txBody>
          </p:sp>
        </mc:Choice>
        <mc:Fallback>
          <p:sp>
            <p:nvSpPr>
              <p:cNvPr id="7" name="Rectangle 6"/>
              <p:cNvSpPr>
                <a:spLocks noRot="1" noChangeAspect="1" noMove="1" noResize="1" noEditPoints="1" noAdjustHandles="1" noChangeArrowheads="1" noChangeShapeType="1" noTextEdit="1"/>
              </p:cNvSpPr>
              <p:nvPr/>
            </p:nvSpPr>
            <p:spPr>
              <a:xfrm>
                <a:off x="8610600" y="6063733"/>
                <a:ext cx="2286000" cy="400110"/>
              </a:xfrm>
              <a:prstGeom prst="rect">
                <a:avLst/>
              </a:prstGeom>
              <a:blipFill rotWithShape="0">
                <a:blip r:embed="rId2"/>
                <a:stretch>
                  <a:fillRect l="-2933" t="-9231" b="-27692"/>
                </a:stretch>
              </a:blipFill>
            </p:spPr>
            <p:txBody>
              <a:bodyPr/>
              <a:lstStyle/>
              <a:p>
                <a:r>
                  <a:rPr lang="en-US">
                    <a:noFill/>
                  </a:rPr>
                  <a:t> </a:t>
                </a:r>
              </a:p>
            </p:txBody>
          </p:sp>
        </mc:Fallback>
      </mc:AlternateContent>
      <p:pic>
        <p:nvPicPr>
          <p:cNvPr id="1026" name="Picture 2" descr="Grading of Test Sam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1" y="1639881"/>
            <a:ext cx="5813946" cy="4151321"/>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a14="http://schemas.microsoft.com/office/drawing/2010/main" Requires="a14">
          <p:sp>
            <p:nvSpPr>
              <p:cNvPr id="8" name="Rectangle 7"/>
              <p:cNvSpPr/>
              <p:nvPr/>
            </p:nvSpPr>
            <p:spPr>
              <a:xfrm>
                <a:off x="1165747" y="5912507"/>
                <a:ext cx="7243073" cy="671787"/>
              </a:xfrm>
              <a:prstGeom prst="rect">
                <a:avLst/>
              </a:prstGeom>
            </p:spPr>
            <p:txBody>
              <a:bodyPr wrap="none">
                <a:spAutoFit/>
              </a:bodyPr>
              <a:lstStyle/>
              <a:p>
                <a:r>
                  <a:rPr lang="en-US" sz="2400" dirty="0">
                    <a:solidFill>
                      <a:srgbClr val="002060"/>
                    </a:solidFill>
                  </a:rPr>
                  <a:t> </a:t>
                </a:r>
                <a14:m>
                  <m:oMath xmlns:m="http://schemas.openxmlformats.org/officeDocument/2006/math">
                    <m:r>
                      <a:rPr lang="en-US" sz="2400" i="1">
                        <a:solidFill>
                          <a:srgbClr val="002060"/>
                        </a:solidFill>
                        <a:latin typeface="Cambria Math"/>
                      </a:rPr>
                      <m:t>𝐴𝑏𝑟𝑎𝑠𝑖𝑜𝑛</m:t>
                    </m:r>
                    <m:r>
                      <a:rPr lang="en-US" sz="2400" i="1">
                        <a:solidFill>
                          <a:srgbClr val="002060"/>
                        </a:solidFill>
                        <a:latin typeface="Cambria Math"/>
                      </a:rPr>
                      <m:t> </m:t>
                    </m:r>
                    <m:r>
                      <a:rPr lang="en-US" sz="2400" i="1">
                        <a:solidFill>
                          <a:srgbClr val="002060"/>
                        </a:solidFill>
                        <a:latin typeface="Cambria Math"/>
                      </a:rPr>
                      <m:t>𝑉𝑎𝑙𝑢𝑒</m:t>
                    </m:r>
                    <m:r>
                      <a:rPr lang="en-US" sz="2400" i="1">
                        <a:solidFill>
                          <a:srgbClr val="002060"/>
                        </a:solidFill>
                        <a:latin typeface="Cambria Math"/>
                      </a:rPr>
                      <m:t>=</m:t>
                    </m:r>
                    <m:f>
                      <m:fPr>
                        <m:ctrlPr>
                          <a:rPr lang="en-US" sz="2400" i="1">
                            <a:solidFill>
                              <a:srgbClr val="002060"/>
                            </a:solidFill>
                            <a:latin typeface="Cambria Math" panose="02040503050406030204" pitchFamily="18" charset="0"/>
                          </a:rPr>
                        </m:ctrlPr>
                      </m:fPr>
                      <m:num>
                        <m:r>
                          <a:rPr lang="en-US" sz="2400" i="1">
                            <a:solidFill>
                              <a:srgbClr val="002060"/>
                            </a:solidFill>
                            <a:latin typeface="Cambria Math"/>
                          </a:rPr>
                          <m:t>𝑤𝑒𝑖𝑔</m:t>
                        </m:r>
                        <m:r>
                          <a:rPr lang="en-US" sz="2400" i="1">
                            <a:solidFill>
                              <a:srgbClr val="002060"/>
                            </a:solidFill>
                            <a:latin typeface="Cambria Math"/>
                          </a:rPr>
                          <m:t>h</m:t>
                        </m:r>
                        <m:r>
                          <a:rPr lang="en-US" sz="2400" i="1">
                            <a:solidFill>
                              <a:srgbClr val="002060"/>
                            </a:solidFill>
                            <a:latin typeface="Cambria Math"/>
                          </a:rPr>
                          <m:t>𝑡</m:t>
                        </m:r>
                        <m:r>
                          <a:rPr lang="en-US" sz="2400" i="1">
                            <a:solidFill>
                              <a:srgbClr val="002060"/>
                            </a:solidFill>
                            <a:latin typeface="Cambria Math"/>
                          </a:rPr>
                          <m:t> </m:t>
                        </m:r>
                        <m:r>
                          <a:rPr lang="en-US" sz="2400" i="1">
                            <a:solidFill>
                              <a:srgbClr val="002060"/>
                            </a:solidFill>
                            <a:latin typeface="Cambria Math"/>
                          </a:rPr>
                          <m:t>𝑜𝑓</m:t>
                        </m:r>
                        <m:r>
                          <a:rPr lang="en-US" sz="2400" i="1">
                            <a:solidFill>
                              <a:srgbClr val="002060"/>
                            </a:solidFill>
                            <a:latin typeface="Cambria Math"/>
                          </a:rPr>
                          <m:t> </m:t>
                        </m:r>
                        <m:r>
                          <a:rPr lang="en-US" sz="2400" i="1">
                            <a:solidFill>
                              <a:srgbClr val="002060"/>
                            </a:solidFill>
                            <a:latin typeface="Cambria Math"/>
                          </a:rPr>
                          <m:t>𝑚𝑎𝑡𝑒𝑟𝑖𝑎𝑙𝑠</m:t>
                        </m:r>
                        <m:r>
                          <a:rPr lang="en-US" sz="2400" i="1">
                            <a:solidFill>
                              <a:srgbClr val="002060"/>
                            </a:solidFill>
                            <a:latin typeface="Cambria Math"/>
                          </a:rPr>
                          <m:t> </m:t>
                        </m:r>
                        <m:r>
                          <a:rPr lang="en-US" sz="2400" i="1">
                            <a:solidFill>
                              <a:srgbClr val="002060"/>
                            </a:solidFill>
                            <a:latin typeface="Cambria Math"/>
                          </a:rPr>
                          <m:t>𝑝𝑎𝑠𝑠𝑖𝑛𝑔</m:t>
                        </m:r>
                        <m:r>
                          <a:rPr lang="en-US" sz="2400" i="1">
                            <a:solidFill>
                              <a:srgbClr val="002060"/>
                            </a:solidFill>
                            <a:latin typeface="Cambria Math"/>
                          </a:rPr>
                          <m:t> </m:t>
                        </m:r>
                        <m:r>
                          <a:rPr lang="en-US" sz="2400" i="1">
                            <a:solidFill>
                              <a:srgbClr val="002060"/>
                            </a:solidFill>
                            <a:latin typeface="Cambria Math"/>
                          </a:rPr>
                          <m:t>𝑠𝑖𝑒𝑣𝑒</m:t>
                        </m:r>
                        <m:r>
                          <a:rPr lang="en-US" sz="2400" i="1">
                            <a:solidFill>
                              <a:srgbClr val="002060"/>
                            </a:solidFill>
                            <a:latin typeface="Cambria Math"/>
                          </a:rPr>
                          <m:t> </m:t>
                        </m:r>
                        <m:r>
                          <a:rPr lang="en-US" sz="2400" i="1">
                            <a:solidFill>
                              <a:srgbClr val="002060"/>
                            </a:solidFill>
                            <a:latin typeface="Cambria Math"/>
                          </a:rPr>
                          <m:t>𝑁𝑜</m:t>
                        </m:r>
                        <m:r>
                          <a:rPr lang="en-US" sz="2400" i="1">
                            <a:solidFill>
                              <a:srgbClr val="002060"/>
                            </a:solidFill>
                            <a:latin typeface="Cambria Math"/>
                          </a:rPr>
                          <m:t>.</m:t>
                        </m:r>
                        <m:r>
                          <a:rPr lang="en-US" sz="2400" i="1">
                            <a:solidFill>
                              <a:srgbClr val="002060"/>
                            </a:solidFill>
                            <a:latin typeface="Cambria Math"/>
                          </a:rPr>
                          <m:t>12</m:t>
                        </m:r>
                      </m:num>
                      <m:den>
                        <m:r>
                          <a:rPr lang="en-US" sz="2400" i="1">
                            <a:solidFill>
                              <a:srgbClr val="002060"/>
                            </a:solidFill>
                            <a:latin typeface="Cambria Math"/>
                          </a:rPr>
                          <m:t>𝑂𝑟𝑖𝑔𝑖𝑛𝑎𝑙</m:t>
                        </m:r>
                        <m:r>
                          <a:rPr lang="en-US" sz="2400" i="1">
                            <a:solidFill>
                              <a:srgbClr val="002060"/>
                            </a:solidFill>
                            <a:latin typeface="Cambria Math"/>
                          </a:rPr>
                          <m:t> </m:t>
                        </m:r>
                        <m:r>
                          <a:rPr lang="en-US" sz="2400" i="1">
                            <a:solidFill>
                              <a:srgbClr val="002060"/>
                            </a:solidFill>
                            <a:latin typeface="Cambria Math"/>
                          </a:rPr>
                          <m:t>𝑠𝑎𝑚𝑝𝑙𝑒</m:t>
                        </m:r>
                        <m:r>
                          <a:rPr lang="en-US" sz="2400" i="1">
                            <a:solidFill>
                              <a:srgbClr val="002060"/>
                            </a:solidFill>
                            <a:latin typeface="Cambria Math"/>
                          </a:rPr>
                          <m:t> </m:t>
                        </m:r>
                        <m:r>
                          <a:rPr lang="en-US" sz="2400" i="1">
                            <a:solidFill>
                              <a:srgbClr val="002060"/>
                            </a:solidFill>
                            <a:latin typeface="Cambria Math"/>
                          </a:rPr>
                          <m:t>𝑤𝑒𝑖𝑔</m:t>
                        </m:r>
                        <m:r>
                          <a:rPr lang="en-US" sz="2400" i="1">
                            <a:solidFill>
                              <a:srgbClr val="002060"/>
                            </a:solidFill>
                            <a:latin typeface="Cambria Math"/>
                          </a:rPr>
                          <m:t>h</m:t>
                        </m:r>
                        <m:r>
                          <a:rPr lang="en-US" sz="2400" i="1">
                            <a:solidFill>
                              <a:srgbClr val="002060"/>
                            </a:solidFill>
                            <a:latin typeface="Cambria Math"/>
                          </a:rPr>
                          <m:t>𝑡</m:t>
                        </m:r>
                      </m:den>
                    </m:f>
                  </m:oMath>
                </a14:m>
                <a:endParaRPr lang="ar-IQ" sz="2400" dirty="0">
                  <a:solidFill>
                    <a:srgbClr val="002060"/>
                  </a:solidFill>
                </a:endParaRPr>
              </a:p>
            </p:txBody>
          </p:sp>
        </mc:Choice>
        <mc:Fallback>
          <p:sp>
            <p:nvSpPr>
              <p:cNvPr id="8" name="Rectangle 7"/>
              <p:cNvSpPr>
                <a:spLocks noRot="1" noChangeAspect="1" noMove="1" noResize="1" noEditPoints="1" noAdjustHandles="1" noChangeArrowheads="1" noChangeShapeType="1" noTextEdit="1"/>
              </p:cNvSpPr>
              <p:nvPr/>
            </p:nvSpPr>
            <p:spPr>
              <a:xfrm>
                <a:off x="1165747" y="5912507"/>
                <a:ext cx="7243073" cy="671787"/>
              </a:xfrm>
              <a:prstGeom prst="rect">
                <a:avLst/>
              </a:prstGeom>
              <a:blipFill rotWithShape="0">
                <a:blip r:embed="rId4"/>
                <a:stretch>
                  <a:fillRect/>
                </a:stretch>
              </a:blipFill>
            </p:spPr>
            <p:txBody>
              <a:bodyPr/>
              <a:lstStyle/>
              <a:p>
                <a:r>
                  <a:rPr lang="en-US">
                    <a:noFill/>
                  </a:rPr>
                  <a:t> </a:t>
                </a:r>
              </a:p>
            </p:txBody>
          </p:sp>
        </mc:Fallback>
      </mc:AlternateContent>
      <p:sp>
        <p:nvSpPr>
          <p:cNvPr id="9" name="Rectangle 8"/>
          <p:cNvSpPr/>
          <p:nvPr/>
        </p:nvSpPr>
        <p:spPr>
          <a:xfrm>
            <a:off x="3886200" y="183177"/>
            <a:ext cx="6436570" cy="400110"/>
          </a:xfrm>
          <a:prstGeom prst="rect">
            <a:avLst/>
          </a:prstGeom>
        </p:spPr>
        <p:txBody>
          <a:bodyPr wrap="none">
            <a:spAutoFit/>
          </a:bodyPr>
          <a:lstStyle/>
          <a:p>
            <a:r>
              <a:rPr lang="en-US" sz="2000" dirty="0">
                <a:solidFill>
                  <a:srgbClr val="0070C0"/>
                </a:solidFill>
                <a:latin typeface="Times New Roman" panose="02020603050405020304" pitchFamily="18" charset="0"/>
                <a:cs typeface="Times New Roman" panose="02020603050405020304" pitchFamily="18" charset="0"/>
              </a:rPr>
              <a:t>damaging or </a:t>
            </a:r>
            <a:r>
              <a:rPr lang="en-US" sz="2000" dirty="0">
                <a:solidFill>
                  <a:srgbClr val="0070C0"/>
                </a:solidFill>
                <a:latin typeface="Times New Roman" panose="02020603050405020304" pitchFamily="18" charset="0"/>
                <a:cs typeface="Times New Roman" panose="02020603050405020304" pitchFamily="18" charset="0"/>
              </a:rPr>
              <a:t>ruining caused mainly due to mechanical effect</a:t>
            </a:r>
            <a:endParaRPr lang="ar-IQ" sz="2000" dirty="0">
              <a:solidFill>
                <a:srgbClr val="0070C0"/>
              </a:solidFill>
            </a:endParaRPr>
          </a:p>
        </p:txBody>
      </p:sp>
    </p:spTree>
    <p:extLst>
      <p:ext uri="{BB962C8B-B14F-4D97-AF65-F5344CB8AC3E}">
        <p14:creationId xmlns:p14="http://schemas.microsoft.com/office/powerpoint/2010/main" val="1155282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2030" y="304801"/>
            <a:ext cx="2371734" cy="461665"/>
          </a:xfrm>
          <a:prstGeom prst="rect">
            <a:avLst/>
          </a:prstGeom>
        </p:spPr>
        <p:txBody>
          <a:bodyPr wrap="square">
            <a:spAutoFit/>
          </a:bodyPr>
          <a:lstStyle/>
          <a:p>
            <a:r>
              <a:rPr lang="en-US" sz="2400" dirty="0"/>
              <a:t>c. Disintegration </a:t>
            </a:r>
            <a:endParaRPr lang="ar-IQ" sz="2400" dirty="0"/>
          </a:p>
        </p:txBody>
      </p:sp>
      <p:sp>
        <p:nvSpPr>
          <p:cNvPr id="3" name="Rectangle 2"/>
          <p:cNvSpPr/>
          <p:nvPr/>
        </p:nvSpPr>
        <p:spPr>
          <a:xfrm>
            <a:off x="4343400" y="350966"/>
            <a:ext cx="6298712" cy="400110"/>
          </a:xfrm>
          <a:prstGeom prst="rect">
            <a:avLst/>
          </a:prstGeom>
        </p:spPr>
        <p:txBody>
          <a:bodyPr wrap="none">
            <a:spAutoFit/>
          </a:bodyPr>
          <a:lstStyle/>
          <a:p>
            <a:r>
              <a:rPr lang="en-US" sz="2000" dirty="0">
                <a:solidFill>
                  <a:srgbClr val="0070C0"/>
                </a:solidFill>
                <a:latin typeface="Times New Roman" panose="02020603050405020304" pitchFamily="18" charset="0"/>
                <a:cs typeface="Times New Roman" panose="02020603050405020304" pitchFamily="18" charset="0"/>
              </a:rPr>
              <a:t>Fragmentation  in mineral aggregate due to chemical effect </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342030" y="990600"/>
            <a:ext cx="9118112" cy="369332"/>
          </a:xfrm>
          <a:prstGeom prst="rect">
            <a:avLst/>
          </a:prstGeom>
        </p:spPr>
        <p:txBody>
          <a:bodyPr wrap="square">
            <a:spAutoFit/>
          </a:bodyPr>
          <a:lstStyle/>
          <a:p>
            <a:r>
              <a:rPr lang="en-US" altLang="ar-IQ" dirty="0"/>
              <a:t>Chemical </a:t>
            </a:r>
            <a:r>
              <a:rPr lang="en-US" altLang="ar-IQ" dirty="0"/>
              <a:t>Stability: refers </a:t>
            </a:r>
            <a:r>
              <a:rPr lang="en-US" altLang="ar-IQ" dirty="0"/>
              <a:t>to specific problems due to chemical composition</a:t>
            </a:r>
          </a:p>
        </p:txBody>
      </p:sp>
      <p:sp>
        <p:nvSpPr>
          <p:cNvPr id="5" name="Rectangle 4"/>
          <p:cNvSpPr/>
          <p:nvPr/>
        </p:nvSpPr>
        <p:spPr>
          <a:xfrm>
            <a:off x="1360227" y="1600201"/>
            <a:ext cx="9281885" cy="830997"/>
          </a:xfrm>
          <a:prstGeom prst="rect">
            <a:avLst/>
          </a:prstGeom>
        </p:spPr>
        <p:txBody>
          <a:bodyPr wrap="square">
            <a:spAutoFit/>
          </a:bodyPr>
          <a:lstStyle/>
          <a:p>
            <a:r>
              <a:rPr lang="en-US" sz="2400" dirty="0">
                <a:solidFill>
                  <a:srgbClr val="7030A0"/>
                </a:solidFill>
                <a:latin typeface="Times New Roman" panose="02020603050405020304" pitchFamily="18" charset="0"/>
                <a:cs typeface="Times New Roman" panose="02020603050405020304" pitchFamily="18" charset="0"/>
              </a:rPr>
              <a:t>The soundness test determines an aggregate’s resistance to disintegration by weathering and, in particular, freeze-thaw cycles. </a:t>
            </a:r>
            <a:endParaRPr lang="ar-IQ" sz="2400" dirty="0">
              <a:solidFill>
                <a:srgbClr val="7030A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342030" y="2690337"/>
            <a:ext cx="9300082" cy="1200329"/>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The soundness test repeatedly submerges an aggregate sample in a sodium sulfate or magnesium sulfate solution. This process causes salt crystals to form in the aggregate’s water permeable pores.</a:t>
            </a:r>
            <a:endParaRPr lang="ar-IQ" sz="2400" dirty="0">
              <a:latin typeface="Times New Roman" panose="02020603050405020304" pitchFamily="18" charset="0"/>
              <a:cs typeface="Times New Roman" panose="02020603050405020304" pitchFamily="18" charset="0"/>
            </a:endParaRPr>
          </a:p>
        </p:txBody>
      </p:sp>
      <p:sp>
        <p:nvSpPr>
          <p:cNvPr id="7" name="Rectangle 6"/>
          <p:cNvSpPr/>
          <p:nvPr/>
        </p:nvSpPr>
        <p:spPr>
          <a:xfrm>
            <a:off x="1360226" y="4114800"/>
            <a:ext cx="9281885" cy="1938992"/>
          </a:xfrm>
          <a:prstGeom prst="rect">
            <a:avLst/>
          </a:prstGeom>
        </p:spPr>
        <p:txBody>
          <a:bodyPr wrap="square">
            <a:spAutoFit/>
          </a:bodyPr>
          <a:lstStyle/>
          <a:p>
            <a:r>
              <a:rPr lang="en-US" sz="2400" dirty="0">
                <a:solidFill>
                  <a:srgbClr val="7030A0"/>
                </a:solidFill>
                <a:latin typeface="Times New Roman" panose="02020603050405020304" pitchFamily="18" charset="0"/>
                <a:cs typeface="Times New Roman" panose="02020603050405020304" pitchFamily="18" charset="0"/>
              </a:rPr>
              <a:t>The formation of these crystals creates internal forces that apply pressure on aggregate pores and tend to break the </a:t>
            </a:r>
            <a:r>
              <a:rPr lang="en-US" sz="2400" dirty="0">
                <a:solidFill>
                  <a:srgbClr val="7030A0"/>
                </a:solidFill>
                <a:latin typeface="Times New Roman" panose="02020603050405020304" pitchFamily="18" charset="0"/>
                <a:cs typeface="Times New Roman" panose="02020603050405020304" pitchFamily="18" charset="0"/>
              </a:rPr>
              <a:t>aggregate. </a:t>
            </a:r>
          </a:p>
          <a:p>
            <a:endParaRPr lang="en-US" sz="2400" dirty="0">
              <a:solidFill>
                <a:srgbClr val="7030A0"/>
              </a:solidFill>
              <a:latin typeface="Times New Roman" panose="02020603050405020304" pitchFamily="18" charset="0"/>
              <a:cs typeface="Times New Roman" panose="02020603050405020304" pitchFamily="18" charset="0"/>
            </a:endParaRPr>
          </a:p>
          <a:p>
            <a:r>
              <a:rPr lang="en-US" sz="2400" dirty="0">
                <a:solidFill>
                  <a:srgbClr val="7030A0"/>
                </a:solidFill>
                <a:latin typeface="Times New Roman" panose="02020603050405020304" pitchFamily="18" charset="0"/>
                <a:cs typeface="Times New Roman" panose="02020603050405020304" pitchFamily="18" charset="0"/>
              </a:rPr>
              <a:t>After </a:t>
            </a:r>
            <a:r>
              <a:rPr lang="en-US" sz="2400" dirty="0">
                <a:solidFill>
                  <a:srgbClr val="7030A0"/>
                </a:solidFill>
                <a:latin typeface="Times New Roman" panose="02020603050405020304" pitchFamily="18" charset="0"/>
                <a:cs typeface="Times New Roman" panose="02020603050405020304" pitchFamily="18" charset="0"/>
              </a:rPr>
              <a:t>a specified number of submerging and drying repetitions, the aggregate is sieved to determine the percent loss of material.</a:t>
            </a:r>
            <a:endParaRPr lang="ar-IQ"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2059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228600"/>
            <a:ext cx="2286000" cy="52322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sz="2800" dirty="0">
                <a:solidFill>
                  <a:srgbClr val="0070C0"/>
                </a:solidFill>
              </a:rPr>
              <a:t>3) </a:t>
            </a:r>
            <a:r>
              <a:rPr lang="en-US" sz="2800" dirty="0">
                <a:solidFill>
                  <a:srgbClr val="0070C0"/>
                </a:solidFill>
              </a:rPr>
              <a:t>Wet ability</a:t>
            </a:r>
            <a:r>
              <a:rPr lang="en-US" sz="2800" dirty="0">
                <a:solidFill>
                  <a:srgbClr val="0070C0"/>
                </a:solidFill>
              </a:rPr>
              <a:t>: </a:t>
            </a:r>
            <a:endParaRPr lang="ar-IQ" sz="2800" dirty="0">
              <a:solidFill>
                <a:srgbClr val="0070C0"/>
              </a:solidFill>
            </a:endParaRPr>
          </a:p>
        </p:txBody>
      </p:sp>
      <p:sp>
        <p:nvSpPr>
          <p:cNvPr id="5" name="Rectangle 4"/>
          <p:cNvSpPr/>
          <p:nvPr/>
        </p:nvSpPr>
        <p:spPr>
          <a:xfrm>
            <a:off x="1676400" y="914401"/>
            <a:ext cx="8763000" cy="830997"/>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Means the aggregate adhesion with asphalt, or resistance to stripping of asphalt film from aggregate in the presence of water</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676400" y="2436042"/>
            <a:ext cx="2184444" cy="461665"/>
          </a:xfrm>
          <a:prstGeom prst="rect">
            <a:avLst/>
          </a:prstGeom>
        </p:spPr>
        <p:txBody>
          <a:bodyPr wrap="none">
            <a:spAutoFit/>
          </a:bodyPr>
          <a:lstStyle/>
          <a:p>
            <a:r>
              <a:rPr lang="en-US" sz="2400" dirty="0">
                <a:solidFill>
                  <a:srgbClr val="A81F04"/>
                </a:solidFill>
                <a:latin typeface="Times New Roman" panose="02020603050405020304" pitchFamily="18" charset="0"/>
                <a:cs typeface="Times New Roman" panose="02020603050405020304" pitchFamily="18" charset="0"/>
              </a:rPr>
              <a:t>It is affected by:</a:t>
            </a:r>
            <a:endParaRPr lang="ar-IQ" sz="2400" dirty="0">
              <a:solidFill>
                <a:srgbClr val="A81F04"/>
              </a:solidFill>
              <a:latin typeface="Times New Roman" panose="02020603050405020304" pitchFamily="18" charset="0"/>
              <a:cs typeface="Times New Roman" panose="02020603050405020304" pitchFamily="18" charset="0"/>
            </a:endParaRPr>
          </a:p>
        </p:txBody>
      </p:sp>
      <p:sp>
        <p:nvSpPr>
          <p:cNvPr id="7" name="Rectangle 6"/>
          <p:cNvSpPr/>
          <p:nvPr/>
        </p:nvSpPr>
        <p:spPr>
          <a:xfrm>
            <a:off x="1504739" y="3454205"/>
            <a:ext cx="3161443"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a. Mechanical interlock:</a:t>
            </a:r>
            <a:endParaRPr lang="ar-IQ" sz="2400" dirty="0">
              <a:latin typeface="Times New Roman" panose="02020603050405020304" pitchFamily="18" charset="0"/>
              <a:cs typeface="Times New Roman" panose="02020603050405020304" pitchFamily="18" charset="0"/>
            </a:endParaRPr>
          </a:p>
        </p:txBody>
      </p:sp>
      <p:sp>
        <p:nvSpPr>
          <p:cNvPr id="8" name="Rectangle 7"/>
          <p:cNvSpPr/>
          <p:nvPr/>
        </p:nvSpPr>
        <p:spPr>
          <a:xfrm>
            <a:off x="1711657" y="4022693"/>
            <a:ext cx="1676806" cy="400110"/>
          </a:xfrm>
          <a:prstGeom prst="rect">
            <a:avLst/>
          </a:prstGeom>
        </p:spPr>
        <p:txBody>
          <a:bodyPr wrap="none">
            <a:spAutoFit/>
          </a:bodyPr>
          <a:lstStyle/>
          <a:p>
            <a:r>
              <a:rPr lang="en-US" sz="2000" dirty="0"/>
              <a:t>Developed by:</a:t>
            </a:r>
            <a:endParaRPr lang="ar-IQ" sz="2000" dirty="0"/>
          </a:p>
        </p:txBody>
      </p:sp>
      <p:sp>
        <p:nvSpPr>
          <p:cNvPr id="9" name="Rectangle 8"/>
          <p:cNvSpPr/>
          <p:nvPr/>
        </p:nvSpPr>
        <p:spPr>
          <a:xfrm>
            <a:off x="4701439" y="4022694"/>
            <a:ext cx="3156633" cy="461665"/>
          </a:xfrm>
          <a:prstGeom prst="rect">
            <a:avLst/>
          </a:prstGeom>
        </p:spPr>
        <p:txBody>
          <a:bodyPr wrap="none">
            <a:spAutoFit/>
          </a:bodyPr>
          <a:lstStyle/>
          <a:p>
            <a:r>
              <a:rPr lang="en-US" sz="2400" dirty="0">
                <a:solidFill>
                  <a:srgbClr val="A81F04"/>
                </a:solidFill>
                <a:latin typeface="Times New Roman" panose="02020603050405020304" pitchFamily="18" charset="0"/>
                <a:cs typeface="Times New Roman" panose="02020603050405020304" pitchFamily="18" charset="0"/>
              </a:rPr>
              <a:t>- Rough </a:t>
            </a:r>
            <a:r>
              <a:rPr lang="en-US" sz="2400" dirty="0">
                <a:solidFill>
                  <a:srgbClr val="A81F04"/>
                </a:solidFill>
                <a:latin typeface="Times New Roman" panose="02020603050405020304" pitchFamily="18" charset="0"/>
                <a:cs typeface="Times New Roman" panose="02020603050405020304" pitchFamily="18" charset="0"/>
              </a:rPr>
              <a:t>surface texture.</a:t>
            </a:r>
            <a:endParaRPr lang="ar-IQ" sz="2400" dirty="0">
              <a:solidFill>
                <a:srgbClr val="A81F04"/>
              </a:solidFill>
              <a:latin typeface="Times New Roman" panose="02020603050405020304" pitchFamily="18" charset="0"/>
              <a:cs typeface="Times New Roman" panose="02020603050405020304" pitchFamily="18" charset="0"/>
            </a:endParaRPr>
          </a:p>
        </p:txBody>
      </p:sp>
      <p:sp>
        <p:nvSpPr>
          <p:cNvPr id="10" name="Rectangle 9"/>
          <p:cNvSpPr/>
          <p:nvPr/>
        </p:nvSpPr>
        <p:spPr>
          <a:xfrm>
            <a:off x="4701438" y="4699101"/>
            <a:ext cx="2491388" cy="461665"/>
          </a:xfrm>
          <a:prstGeom prst="rect">
            <a:avLst/>
          </a:prstGeom>
        </p:spPr>
        <p:txBody>
          <a:bodyPr wrap="none">
            <a:spAutoFit/>
          </a:bodyPr>
          <a:lstStyle/>
          <a:p>
            <a:r>
              <a:rPr lang="en-US" sz="2400" dirty="0">
                <a:solidFill>
                  <a:srgbClr val="A81F04"/>
                </a:solidFill>
                <a:latin typeface="Times New Roman" panose="02020603050405020304" pitchFamily="18" charset="0"/>
                <a:cs typeface="Times New Roman" panose="02020603050405020304" pitchFamily="18" charset="0"/>
              </a:rPr>
              <a:t>- Porous aggregate</a:t>
            </a:r>
            <a:endParaRPr lang="ar-IQ" sz="2400" dirty="0">
              <a:solidFill>
                <a:srgbClr val="A81F04"/>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4658220" y="5416745"/>
            <a:ext cx="2686954" cy="461665"/>
          </a:xfrm>
          <a:prstGeom prst="rect">
            <a:avLst/>
          </a:prstGeom>
        </p:spPr>
        <p:txBody>
          <a:bodyPr wrap="none">
            <a:spAutoFit/>
          </a:bodyPr>
          <a:lstStyle/>
          <a:p>
            <a:r>
              <a:rPr lang="en-US" sz="2400" dirty="0">
                <a:solidFill>
                  <a:srgbClr val="A81F04"/>
                </a:solidFill>
                <a:latin typeface="Times New Roman" panose="02020603050405020304" pitchFamily="18" charset="0"/>
                <a:cs typeface="Times New Roman" panose="02020603050405020304" pitchFamily="18" charset="0"/>
              </a:rPr>
              <a:t>- No surface coating</a:t>
            </a:r>
            <a:endParaRPr lang="ar-IQ" sz="2400" dirty="0">
              <a:solidFill>
                <a:srgbClr val="A81F04"/>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9281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1" y="381001"/>
            <a:ext cx="2989921"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b. Chemical reactivity:</a:t>
            </a:r>
            <a:endParaRPr lang="ar-IQ" sz="2400" dirty="0">
              <a:latin typeface="Times New Roman" panose="02020603050405020304" pitchFamily="18" charset="0"/>
              <a:cs typeface="Times New Roman" panose="02020603050405020304" pitchFamily="18" charset="0"/>
            </a:endParaRPr>
          </a:p>
        </p:txBody>
      </p:sp>
      <p:sp>
        <p:nvSpPr>
          <p:cNvPr id="5" name="Rectangle 4"/>
          <p:cNvSpPr/>
          <p:nvPr/>
        </p:nvSpPr>
        <p:spPr>
          <a:xfrm>
            <a:off x="1371601" y="1287565"/>
            <a:ext cx="2131324" cy="830997"/>
          </a:xfrm>
          <a:prstGeom prst="rect">
            <a:avLst/>
          </a:prstGeom>
        </p:spPr>
        <p:txBody>
          <a:bodyPr wrap="square">
            <a:spAutoFit/>
          </a:bodyPr>
          <a:lstStyle/>
          <a:p>
            <a:pPr algn="ctr"/>
            <a:r>
              <a:rPr lang="en-US" sz="3600" baseline="-25000" dirty="0">
                <a:solidFill>
                  <a:srgbClr val="A81F04"/>
                </a:solidFill>
                <a:latin typeface="Times New Roman" panose="02020603050405020304" pitchFamily="18" charset="0"/>
                <a:cs typeface="Times New Roman" panose="02020603050405020304" pitchFamily="18" charset="0"/>
              </a:rPr>
              <a:t>Basic </a:t>
            </a:r>
            <a:r>
              <a:rPr lang="en-US" sz="3600" baseline="-25000" dirty="0">
                <a:solidFill>
                  <a:srgbClr val="A81F04"/>
                </a:solidFill>
                <a:latin typeface="Times New Roman" panose="02020603050405020304" pitchFamily="18" charset="0"/>
                <a:cs typeface="Times New Roman" panose="02020603050405020304" pitchFamily="18" charset="0"/>
              </a:rPr>
              <a:t>minerals </a:t>
            </a:r>
          </a:p>
          <a:p>
            <a:pPr algn="ctr"/>
            <a:r>
              <a:rPr lang="en-US" sz="3600" baseline="-25000" dirty="0">
                <a:solidFill>
                  <a:srgbClr val="A81F04"/>
                </a:solidFill>
                <a:latin typeface="Times New Roman" panose="02020603050405020304" pitchFamily="18" charset="0"/>
                <a:cs typeface="Times New Roman" panose="02020603050405020304" pitchFamily="18" charset="0"/>
              </a:rPr>
              <a:t>(</a:t>
            </a:r>
            <a:r>
              <a:rPr lang="en-US" sz="3600" baseline="-25000" dirty="0">
                <a:solidFill>
                  <a:srgbClr val="A81F04"/>
                </a:solidFill>
                <a:latin typeface="Times New Roman" panose="02020603050405020304" pitchFamily="18" charset="0"/>
                <a:cs typeface="Times New Roman" panose="02020603050405020304" pitchFamily="18" charset="0"/>
              </a:rPr>
              <a:t>of aggregate)</a:t>
            </a:r>
            <a:endParaRPr lang="ar-IQ" sz="3600" baseline="-25000" dirty="0">
              <a:solidFill>
                <a:srgbClr val="A81F04"/>
              </a:solidFill>
              <a:latin typeface="Times New Roman" panose="02020603050405020304" pitchFamily="18" charset="0"/>
              <a:cs typeface="Times New Roman" panose="02020603050405020304" pitchFamily="18" charset="0"/>
            </a:endParaRPr>
          </a:p>
        </p:txBody>
      </p:sp>
      <p:sp>
        <p:nvSpPr>
          <p:cNvPr id="6" name="Rectangle 5"/>
          <p:cNvSpPr/>
          <p:nvPr/>
        </p:nvSpPr>
        <p:spPr>
          <a:xfrm>
            <a:off x="3886200" y="1256788"/>
            <a:ext cx="2514600" cy="830997"/>
          </a:xfrm>
          <a:prstGeom prst="rect">
            <a:avLst/>
          </a:prstGeom>
        </p:spPr>
        <p:txBody>
          <a:bodyPr wrap="square">
            <a:spAutoFit/>
          </a:bodyPr>
          <a:lstStyle/>
          <a:p>
            <a:pPr algn="ctr"/>
            <a:r>
              <a:rPr lang="en-US" sz="3600" baseline="-25000" dirty="0">
                <a:solidFill>
                  <a:srgbClr val="A81F04"/>
                </a:solidFill>
                <a:latin typeface="Times New Roman" panose="02020603050405020304" pitchFamily="18" charset="0"/>
                <a:cs typeface="Times New Roman" panose="02020603050405020304" pitchFamily="18" charset="0"/>
              </a:rPr>
              <a:t>Acidic portion</a:t>
            </a:r>
          </a:p>
          <a:p>
            <a:pPr algn="ctr"/>
            <a:r>
              <a:rPr lang="en-US" sz="3600" baseline="-25000" dirty="0">
                <a:solidFill>
                  <a:srgbClr val="A81F04"/>
                </a:solidFill>
                <a:latin typeface="Times New Roman" panose="02020603050405020304" pitchFamily="18" charset="0"/>
                <a:cs typeface="Times New Roman" panose="02020603050405020304" pitchFamily="18" charset="0"/>
              </a:rPr>
              <a:t>(of asphalt)</a:t>
            </a:r>
            <a:endParaRPr lang="ar-IQ" sz="3600" baseline="-25000" dirty="0">
              <a:solidFill>
                <a:srgbClr val="A81F04"/>
              </a:solidFill>
              <a:latin typeface="Times New Roman" panose="02020603050405020304" pitchFamily="18" charset="0"/>
              <a:cs typeface="Times New Roman" panose="02020603050405020304" pitchFamily="18" charset="0"/>
            </a:endParaRPr>
          </a:p>
        </p:txBody>
      </p:sp>
      <p:sp>
        <p:nvSpPr>
          <p:cNvPr id="7" name="Rectangle 6"/>
          <p:cNvSpPr/>
          <p:nvPr/>
        </p:nvSpPr>
        <p:spPr>
          <a:xfrm>
            <a:off x="6705600" y="1376161"/>
            <a:ext cx="4191000" cy="461665"/>
          </a:xfrm>
          <a:prstGeom prst="rect">
            <a:avLst/>
          </a:prstGeom>
        </p:spPr>
        <p:txBody>
          <a:bodyPr wrap="square">
            <a:spAutoFit/>
          </a:bodyPr>
          <a:lstStyle/>
          <a:p>
            <a:pPr algn="ctr"/>
            <a:r>
              <a:rPr lang="en-US" sz="3600" baseline="-25000" dirty="0">
                <a:solidFill>
                  <a:srgbClr val="A81F04"/>
                </a:solidFill>
                <a:latin typeface="Times New Roman" panose="02020603050405020304" pitchFamily="18" charset="0"/>
                <a:cs typeface="Times New Roman" panose="02020603050405020304" pitchFamily="18" charset="0"/>
              </a:rPr>
              <a:t>Compound not soluble in water</a:t>
            </a:r>
            <a:endParaRPr lang="ar-IQ" sz="3600" baseline="-25000" dirty="0">
              <a:solidFill>
                <a:srgbClr val="A81F04"/>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3619500" y="1318344"/>
            <a:ext cx="533400" cy="769441"/>
          </a:xfrm>
          <a:prstGeom prst="rect">
            <a:avLst/>
          </a:prstGeom>
          <a:noFill/>
        </p:spPr>
        <p:txBody>
          <a:bodyPr wrap="square" rtlCol="1">
            <a:spAutoFit/>
          </a:bodyPr>
          <a:lstStyle/>
          <a:p>
            <a:r>
              <a:rPr lang="en-US" sz="4400" dirty="0">
                <a:solidFill>
                  <a:srgbClr val="A81F04"/>
                </a:solidFill>
              </a:rPr>
              <a:t>+</a:t>
            </a:r>
            <a:endParaRPr lang="ar-IQ" sz="4400" dirty="0">
              <a:solidFill>
                <a:srgbClr val="A81F04"/>
              </a:solidFill>
            </a:endParaRPr>
          </a:p>
        </p:txBody>
      </p:sp>
      <p:sp>
        <p:nvSpPr>
          <p:cNvPr id="9" name="TextBox 8"/>
          <p:cNvSpPr txBox="1"/>
          <p:nvPr/>
        </p:nvSpPr>
        <p:spPr>
          <a:xfrm>
            <a:off x="6310952" y="1350595"/>
            <a:ext cx="533400" cy="769441"/>
          </a:xfrm>
          <a:prstGeom prst="rect">
            <a:avLst/>
          </a:prstGeom>
          <a:noFill/>
        </p:spPr>
        <p:txBody>
          <a:bodyPr wrap="square" rtlCol="1">
            <a:spAutoFit/>
          </a:bodyPr>
          <a:lstStyle/>
          <a:p>
            <a:r>
              <a:rPr lang="en-US" sz="4400" dirty="0">
                <a:solidFill>
                  <a:srgbClr val="A81F04"/>
                </a:solidFill>
              </a:rPr>
              <a:t>=</a:t>
            </a:r>
            <a:endParaRPr lang="ar-IQ" sz="4400" dirty="0">
              <a:solidFill>
                <a:srgbClr val="A81F04"/>
              </a:solidFill>
            </a:endParaRPr>
          </a:p>
        </p:txBody>
      </p:sp>
      <p:sp>
        <p:nvSpPr>
          <p:cNvPr id="10" name="Rectangle 9"/>
          <p:cNvSpPr/>
          <p:nvPr/>
        </p:nvSpPr>
        <p:spPr>
          <a:xfrm>
            <a:off x="1524000" y="3254150"/>
            <a:ext cx="2786340"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c. Interfacial tension:</a:t>
            </a:r>
            <a:endParaRPr lang="ar-IQ" sz="2400" dirty="0">
              <a:latin typeface="Times New Roman" panose="02020603050405020304" pitchFamily="18" charset="0"/>
              <a:cs typeface="Times New Roman" panose="02020603050405020304" pitchFamily="18" charset="0"/>
            </a:endParaRPr>
          </a:p>
        </p:txBody>
      </p:sp>
      <p:sp>
        <p:nvSpPr>
          <p:cNvPr id="11" name="Rectangle 10"/>
          <p:cNvSpPr/>
          <p:nvPr/>
        </p:nvSpPr>
        <p:spPr>
          <a:xfrm>
            <a:off x="2057400" y="4360460"/>
            <a:ext cx="6410986" cy="461665"/>
          </a:xfrm>
          <a:prstGeom prst="rect">
            <a:avLst/>
          </a:prstGeom>
        </p:spPr>
        <p:txBody>
          <a:bodyPr wrap="none">
            <a:spAutoFit/>
          </a:bodyPr>
          <a:lstStyle/>
          <a:p>
            <a:r>
              <a:rPr lang="en-US" sz="2400" dirty="0">
                <a:solidFill>
                  <a:srgbClr val="7030A0"/>
                </a:solidFill>
                <a:latin typeface="Times New Roman" panose="02020603050405020304" pitchFamily="18" charset="0"/>
                <a:cs typeface="Times New Roman" panose="02020603050405020304" pitchFamily="18" charset="0"/>
              </a:rPr>
              <a:t>- Hydrophobic aggregate (water-hating</a:t>
            </a:r>
            <a:r>
              <a:rPr lang="en-US" sz="2400" dirty="0">
                <a:solidFill>
                  <a:srgbClr val="7030A0"/>
                </a:solidFill>
                <a:latin typeface="Times New Roman" panose="02020603050405020304" pitchFamily="18" charset="0"/>
                <a:cs typeface="Times New Roman" panose="02020603050405020304" pitchFamily="18" charset="0"/>
              </a:rPr>
              <a:t>) </a:t>
            </a:r>
            <a:r>
              <a:rPr lang="en-US" sz="2400" i="1" u="sng" dirty="0">
                <a:solidFill>
                  <a:srgbClr val="FF0000"/>
                </a:solidFill>
                <a:latin typeface="Times New Roman" panose="02020603050405020304" pitchFamily="18" charset="0"/>
                <a:cs typeface="Times New Roman" panose="02020603050405020304" pitchFamily="18" charset="0"/>
              </a:rPr>
              <a:t>preferable</a:t>
            </a:r>
            <a:endParaRPr lang="ar-IQ" sz="2400" i="1" u="sng" dirty="0">
              <a:solidFill>
                <a:srgbClr val="FF0000"/>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2057400" y="5149334"/>
            <a:ext cx="7887352" cy="461665"/>
          </a:xfrm>
          <a:prstGeom prst="rect">
            <a:avLst/>
          </a:prstGeom>
        </p:spPr>
        <p:txBody>
          <a:bodyPr wrap="none">
            <a:spAutoFit/>
          </a:bodyPr>
          <a:lstStyle/>
          <a:p>
            <a:r>
              <a:rPr lang="en-US" sz="2400" dirty="0">
                <a:solidFill>
                  <a:srgbClr val="7030A0"/>
                </a:solidFill>
                <a:latin typeface="Times New Roman" panose="02020603050405020304" pitchFamily="18" charset="0"/>
                <a:cs typeface="Times New Roman" panose="02020603050405020304" pitchFamily="18" charset="0"/>
              </a:rPr>
              <a:t>- Hydrophilic aggregate (water-loving</a:t>
            </a:r>
            <a:r>
              <a:rPr lang="en-US" sz="2400" dirty="0">
                <a:solidFill>
                  <a:srgbClr val="7030A0"/>
                </a:solidFill>
                <a:latin typeface="Times New Roman" panose="02020603050405020304" pitchFamily="18" charset="0"/>
                <a:cs typeface="Times New Roman" panose="02020603050405020304" pitchFamily="18" charset="0"/>
              </a:rPr>
              <a:t>)  </a:t>
            </a:r>
            <a:r>
              <a:rPr lang="en-US" sz="2400" i="1" u="sng" dirty="0">
                <a:solidFill>
                  <a:srgbClr val="FF0000"/>
                </a:solidFill>
                <a:latin typeface="Times New Roman" panose="02020603050405020304" pitchFamily="18" charset="0"/>
                <a:cs typeface="Times New Roman" panose="02020603050405020304" pitchFamily="18" charset="0"/>
              </a:rPr>
              <a:t>non-preferable (local) </a:t>
            </a:r>
            <a:endParaRPr lang="ar-IQ" sz="2400" i="1"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2501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1341</Words>
  <Application>Microsoft Office PowerPoint</Application>
  <PresentationFormat>Widescreen</PresentationFormat>
  <Paragraphs>152</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 Narrow</vt:lpstr>
      <vt:lpstr>Calibri</vt:lpstr>
      <vt:lpstr>Calibri Light</vt:lpstr>
      <vt:lpstr>Cambria Math</vt:lpstr>
      <vt:lpstr>Times New Roman</vt:lpstr>
      <vt:lpstr>TimesTen-Roman</vt:lpstr>
      <vt:lpstr>Office Theme</vt:lpstr>
      <vt:lpstr>Highway Materials Lecture - 13</vt:lpstr>
      <vt:lpstr>PowerPoint Presentation</vt:lpstr>
      <vt:lpstr>PowerPoint Presentation</vt:lpstr>
      <vt:lpstr>Main desirable properties of aggregate: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Highway Materials Lecture - 13</dc:title>
  <dc:creator>raquim r</dc:creator>
  <cp:lastModifiedBy>raquim r</cp:lastModifiedBy>
  <cp:revision>1</cp:revision>
  <dcterms:created xsi:type="dcterms:W3CDTF">2018-11-18T20:19:47Z</dcterms:created>
  <dcterms:modified xsi:type="dcterms:W3CDTF">2018-11-18T20:20:06Z</dcterms:modified>
</cp:coreProperties>
</file>